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8" r:id="rId3"/>
    <p:sldId id="259" r:id="rId4"/>
    <p:sldId id="260" r:id="rId5"/>
    <p:sldId id="262" r:id="rId6"/>
    <p:sldId id="266" r:id="rId7"/>
    <p:sldId id="268" r:id="rId8"/>
    <p:sldId id="267" r:id="rId9"/>
    <p:sldId id="263" r:id="rId10"/>
    <p:sldId id="264" r:id="rId11"/>
    <p:sldId id="265" r:id="rId12"/>
    <p:sldId id="261" r:id="rId13"/>
    <p:sldId id="257"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2E5C63-B218-4FC7-8681-721C63752AA0}" type="datetimeFigureOut">
              <a:rPr lang="ru-RU" smtClean="0"/>
              <a:pPr/>
              <a:t>03.02.2021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E04C75-CF3F-4E7A-B812-09590755D05A}"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87356F7-7778-4D24-8F44-3DAC71681E0B}" type="slidenum">
              <a:rPr lang="ru-RU" smtClean="0"/>
              <a:pPr/>
              <a:t>3</a:t>
            </a:fld>
            <a:endParaRPr lang="ru-RU"/>
          </a:p>
        </p:txBody>
      </p:sp>
    </p:spTree>
    <p:extLst>
      <p:ext uri="{BB962C8B-B14F-4D97-AF65-F5344CB8AC3E}">
        <p14:creationId xmlns:p14="http://schemas.microsoft.com/office/powerpoint/2010/main" xmlns="" val="1807210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Общая</a:t>
            </a:r>
            <a:r>
              <a:rPr lang="ru-RU" baseline="0" dirty="0" smtClean="0"/>
              <a:t> сумма увеличилась на 279 211,1 тыс.руб. (32,8%), по </a:t>
            </a:r>
            <a:r>
              <a:rPr lang="ru-RU" baseline="0" dirty="0" err="1" smtClean="0"/>
              <a:t>исслед-м</a:t>
            </a:r>
            <a:r>
              <a:rPr lang="ru-RU" baseline="0" dirty="0" smtClean="0"/>
              <a:t> </a:t>
            </a:r>
            <a:r>
              <a:rPr lang="ru-RU" baseline="0" dirty="0" err="1" smtClean="0"/>
              <a:t>откл-е</a:t>
            </a:r>
            <a:r>
              <a:rPr lang="ru-RU" baseline="0" dirty="0" smtClean="0"/>
              <a:t> 73 340,2 тыс.руб. (8,6%). Факт 2020г. </a:t>
            </a:r>
            <a:r>
              <a:rPr lang="ru-RU" baseline="0" dirty="0" err="1" smtClean="0"/>
              <a:t>тестир</a:t>
            </a:r>
            <a:r>
              <a:rPr lang="ru-RU" baseline="0" dirty="0" smtClean="0"/>
              <a:t>. на 314,7 млн.руб.</a:t>
            </a:r>
            <a:endParaRPr lang="ru-RU" dirty="0"/>
          </a:p>
        </p:txBody>
      </p:sp>
      <p:sp>
        <p:nvSpPr>
          <p:cNvPr id="4" name="Номер слайда 3"/>
          <p:cNvSpPr>
            <a:spLocks noGrp="1"/>
          </p:cNvSpPr>
          <p:nvPr>
            <p:ph type="sldNum" sz="quarter" idx="10"/>
          </p:nvPr>
        </p:nvSpPr>
        <p:spPr/>
        <p:txBody>
          <a:bodyPr/>
          <a:lstStyle/>
          <a:p>
            <a:fld id="{03D80AC5-43A2-409D-9C3B-9650E92499EF}" type="slidenum">
              <a:rPr lang="ru-RU" smtClean="0"/>
              <a:pPr/>
              <a:t>6</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У</a:t>
            </a:r>
            <a:r>
              <a:rPr lang="ru-RU" baseline="0" dirty="0" smtClean="0"/>
              <a:t> нас</a:t>
            </a:r>
            <a:r>
              <a:rPr lang="ru-RU" dirty="0" smtClean="0"/>
              <a:t> до 100 жителей – </a:t>
            </a:r>
            <a:r>
              <a:rPr lang="ru-RU" b="1" dirty="0" smtClean="0"/>
              <a:t>36</a:t>
            </a:r>
            <a:r>
              <a:rPr lang="ru-RU" dirty="0" smtClean="0"/>
              <a:t> ФАП=96,57 млн.руб., от 100 до 900 – </a:t>
            </a:r>
            <a:r>
              <a:rPr lang="ru-RU" b="1" dirty="0" smtClean="0"/>
              <a:t>180</a:t>
            </a:r>
            <a:r>
              <a:rPr lang="ru-RU" dirty="0" smtClean="0"/>
              <a:t> ФАП=536,5 млн.руб., от 900 до 1500 – </a:t>
            </a:r>
            <a:r>
              <a:rPr lang="ru-RU" b="1" dirty="0" smtClean="0"/>
              <a:t>2</a:t>
            </a:r>
            <a:r>
              <a:rPr lang="ru-RU" dirty="0" smtClean="0"/>
              <a:t> ФАП=9,4 млн.руб. Всего 218 ФАП=642,5 млн.руб. В 2020г. 218 ФАП=608,6 млн.руб., </a:t>
            </a:r>
            <a:r>
              <a:rPr lang="ru-RU" dirty="0" err="1" smtClean="0"/>
              <a:t>откл-е</a:t>
            </a:r>
            <a:r>
              <a:rPr lang="ru-RU" dirty="0" smtClean="0"/>
              <a:t> 33,9 млн.руб.(1,1%)</a:t>
            </a:r>
            <a:endParaRPr lang="ru-RU" dirty="0"/>
          </a:p>
        </p:txBody>
      </p:sp>
      <p:sp>
        <p:nvSpPr>
          <p:cNvPr id="4" name="Номер слайда 3"/>
          <p:cNvSpPr>
            <a:spLocks noGrp="1"/>
          </p:cNvSpPr>
          <p:nvPr>
            <p:ph type="sldNum" sz="quarter" idx="10"/>
          </p:nvPr>
        </p:nvSpPr>
        <p:spPr/>
        <p:txBody>
          <a:bodyPr/>
          <a:lstStyle/>
          <a:p>
            <a:fld id="{03D80AC5-43A2-409D-9C3B-9650E92499EF}" type="slidenum">
              <a:rPr lang="ru-RU" smtClean="0"/>
              <a:pPr/>
              <a:t>7</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143000" y="685800"/>
            <a:ext cx="4572000" cy="34290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46DAA49-C94B-4219-BB2C-6A0170EC55EE}" type="slidenum">
              <a:rPr lang="ru-RU" smtClean="0"/>
              <a:pPr/>
              <a:t>12</a:t>
            </a:fld>
            <a:endParaRPr lang="ru-RU" dirty="0"/>
          </a:p>
        </p:txBody>
      </p:sp>
    </p:spTree>
    <p:extLst>
      <p:ext uri="{BB962C8B-B14F-4D97-AF65-F5344CB8AC3E}">
        <p14:creationId xmlns="" xmlns:p14="http://schemas.microsoft.com/office/powerpoint/2010/main" val="26436417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766F65A-FD78-4876-937B-7F5A01B50277}" type="datetimeFigureOut">
              <a:rPr lang="ru-RU" smtClean="0"/>
              <a:pPr/>
              <a:t>03.02.2021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BB4849-98F2-4519-95EB-CCD17533609F}"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766F65A-FD78-4876-937B-7F5A01B50277}" type="datetimeFigureOut">
              <a:rPr lang="ru-RU" smtClean="0"/>
              <a:pPr/>
              <a:t>03.02.2021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BB4849-98F2-4519-95EB-CCD17533609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766F65A-FD78-4876-937B-7F5A01B50277}" type="datetimeFigureOut">
              <a:rPr lang="ru-RU" smtClean="0"/>
              <a:pPr/>
              <a:t>03.02.2021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BB4849-98F2-4519-95EB-CCD17533609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766F65A-FD78-4876-937B-7F5A01B50277}" type="datetimeFigureOut">
              <a:rPr lang="ru-RU" smtClean="0"/>
              <a:pPr/>
              <a:t>03.02.2021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BB4849-98F2-4519-95EB-CCD17533609F}"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766F65A-FD78-4876-937B-7F5A01B50277}" type="datetimeFigureOut">
              <a:rPr lang="ru-RU" smtClean="0"/>
              <a:pPr/>
              <a:t>03.02.2021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BB4849-98F2-4519-95EB-CCD17533609F}"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766F65A-FD78-4876-937B-7F5A01B50277}" type="datetimeFigureOut">
              <a:rPr lang="ru-RU" smtClean="0"/>
              <a:pPr/>
              <a:t>03.02.2021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BB4849-98F2-4519-95EB-CCD17533609F}"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766F65A-FD78-4876-937B-7F5A01B50277}" type="datetimeFigureOut">
              <a:rPr lang="ru-RU" smtClean="0"/>
              <a:pPr/>
              <a:t>03.02.2021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BB4849-98F2-4519-95EB-CCD17533609F}"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766F65A-FD78-4876-937B-7F5A01B50277}" type="datetimeFigureOut">
              <a:rPr lang="ru-RU" smtClean="0"/>
              <a:pPr/>
              <a:t>03.02.2021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BB4849-98F2-4519-95EB-CCD17533609F}"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766F65A-FD78-4876-937B-7F5A01B50277}" type="datetimeFigureOut">
              <a:rPr lang="ru-RU" smtClean="0"/>
              <a:pPr/>
              <a:t>03.02.2021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BB4849-98F2-4519-95EB-CCD17533609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766F65A-FD78-4876-937B-7F5A01B50277}" type="datetimeFigureOut">
              <a:rPr lang="ru-RU" smtClean="0"/>
              <a:pPr/>
              <a:t>03.02.2021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BB4849-98F2-4519-95EB-CCD17533609F}"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766F65A-FD78-4876-937B-7F5A01B50277}" type="datetimeFigureOut">
              <a:rPr lang="ru-RU" smtClean="0"/>
              <a:pPr/>
              <a:t>03.02.2021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BB4849-98F2-4519-95EB-CCD17533609F}"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66F65A-FD78-4876-937B-7F5A01B50277}" type="datetimeFigureOut">
              <a:rPr lang="ru-RU" smtClean="0"/>
              <a:pPr/>
              <a:t>03.02.2021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BB4849-98F2-4519-95EB-CCD17533609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785794"/>
            <a:ext cx="7772400" cy="3357585"/>
          </a:xfrm>
        </p:spPr>
        <p:txBody>
          <a:bodyPr>
            <a:normAutofit/>
          </a:bodyPr>
          <a:lstStyle/>
          <a:p>
            <a:r>
              <a:rPr lang="ru-RU" sz="3200" dirty="0" smtClean="0">
                <a:latin typeface="Times New Roman" pitchFamily="18" charset="0"/>
                <a:cs typeface="Times New Roman" pitchFamily="18" charset="0"/>
              </a:rPr>
              <a:t>Новое в Тарифном соглашении на оплату медицинской помощи, оказываемой в объеме ТП ОМС РС(Я) на 2021 год</a:t>
            </a:r>
            <a:endParaRPr lang="ru-RU" sz="32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4929190" y="3886200"/>
            <a:ext cx="3714776" cy="1752600"/>
          </a:xfrm>
        </p:spPr>
        <p:txBody>
          <a:bodyPr>
            <a:normAutofit/>
          </a:bodyPr>
          <a:lstStyle/>
          <a:p>
            <a:pPr algn="r"/>
            <a:r>
              <a:rPr lang="ru-RU" sz="2000" dirty="0" smtClean="0">
                <a:solidFill>
                  <a:schemeClr val="tx1"/>
                </a:solidFill>
                <a:latin typeface="Times New Roman" pitchFamily="18" charset="0"/>
                <a:cs typeface="Times New Roman" pitchFamily="18" charset="0"/>
              </a:rPr>
              <a:t>Начальник </a:t>
            </a:r>
            <a:r>
              <a:rPr lang="ru-RU" sz="2000" dirty="0" err="1" smtClean="0">
                <a:solidFill>
                  <a:schemeClr val="tx1"/>
                </a:solidFill>
                <a:latin typeface="Times New Roman" pitchFamily="18" charset="0"/>
                <a:cs typeface="Times New Roman" pitchFamily="18" charset="0"/>
              </a:rPr>
              <a:t>ОЦиТ</a:t>
            </a:r>
            <a:endParaRPr lang="ru-RU" sz="2000" dirty="0" smtClean="0">
              <a:solidFill>
                <a:schemeClr val="tx1"/>
              </a:solidFill>
              <a:latin typeface="Times New Roman" pitchFamily="18" charset="0"/>
              <a:cs typeface="Times New Roman" pitchFamily="18" charset="0"/>
            </a:endParaRPr>
          </a:p>
          <a:p>
            <a:pPr algn="r"/>
            <a:r>
              <a:rPr lang="ru-RU" sz="2000" dirty="0" smtClean="0">
                <a:solidFill>
                  <a:schemeClr val="tx1"/>
                </a:solidFill>
                <a:latin typeface="Times New Roman" pitchFamily="18" charset="0"/>
                <a:cs typeface="Times New Roman" pitchFamily="18" charset="0"/>
              </a:rPr>
              <a:t>ТФОМС РС(Я)</a:t>
            </a:r>
          </a:p>
          <a:p>
            <a:pPr algn="r"/>
            <a:r>
              <a:rPr lang="ru-RU" sz="2000" dirty="0" smtClean="0">
                <a:solidFill>
                  <a:schemeClr val="tx1"/>
                </a:solidFill>
                <a:latin typeface="Times New Roman" pitchFamily="18" charset="0"/>
                <a:cs typeface="Times New Roman" pitchFamily="18" charset="0"/>
              </a:rPr>
              <a:t>Тихонова В.И.</a:t>
            </a:r>
            <a:endParaRPr lang="ru-RU" sz="2000"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214282" y="642924"/>
          <a:ext cx="8643998" cy="5856252"/>
        </p:xfrm>
        <a:graphic>
          <a:graphicData uri="http://schemas.openxmlformats.org/drawingml/2006/table">
            <a:tbl>
              <a:tblPr>
                <a:tableStyleId>{3C2FFA5D-87B4-456A-9821-1D502468CF0F}</a:tableStyleId>
              </a:tblPr>
              <a:tblGrid>
                <a:gridCol w="928694"/>
                <a:gridCol w="6858048"/>
                <a:gridCol w="857256"/>
              </a:tblGrid>
              <a:tr h="142870">
                <a:tc>
                  <a:txBody>
                    <a:bodyPr/>
                    <a:lstStyle/>
                    <a:p>
                      <a:pPr algn="ctr" fontAlgn="t"/>
                      <a:r>
                        <a:rPr lang="ru-RU" sz="800" b="1" u="none" strike="noStrike" dirty="0" smtClean="0"/>
                        <a:t>№ КСГ</a:t>
                      </a:r>
                      <a:endParaRPr lang="ru-RU" sz="800" b="1" i="0" u="none" strike="noStrike" dirty="0">
                        <a:solidFill>
                          <a:srgbClr val="000000"/>
                        </a:solidFill>
                        <a:latin typeface="Times New Roman"/>
                      </a:endParaRPr>
                    </a:p>
                  </a:txBody>
                  <a:tcPr marL="0" marR="0" marT="0" marB="0"/>
                </a:tc>
                <a:tc>
                  <a:txBody>
                    <a:bodyPr/>
                    <a:lstStyle/>
                    <a:p>
                      <a:pPr algn="ctr" fontAlgn="t"/>
                      <a:r>
                        <a:rPr lang="ru-RU" sz="800" b="1" u="none" strike="noStrike" dirty="0" smtClean="0"/>
                        <a:t>Наименование КСГ</a:t>
                      </a:r>
                      <a:endParaRPr lang="ru-RU" sz="800" b="1" i="0" u="none" strike="noStrike" dirty="0">
                        <a:solidFill>
                          <a:srgbClr val="000000"/>
                        </a:solidFill>
                        <a:latin typeface="Times New Roman"/>
                      </a:endParaRPr>
                    </a:p>
                  </a:txBody>
                  <a:tcPr marL="0" marR="0" marT="0" marB="0"/>
                </a:tc>
                <a:tc>
                  <a:txBody>
                    <a:bodyPr/>
                    <a:lstStyle/>
                    <a:p>
                      <a:pPr algn="ctr" fontAlgn="t"/>
                      <a:r>
                        <a:rPr lang="ru-RU" sz="800" b="1" u="none" strike="noStrike" dirty="0"/>
                        <a:t>Доля</a:t>
                      </a:r>
                      <a:endParaRPr lang="ru-RU" sz="800" b="1" i="0" u="none" strike="noStrike" dirty="0">
                        <a:solidFill>
                          <a:srgbClr val="000000"/>
                        </a:solidFill>
                        <a:latin typeface="Times New Roman"/>
                      </a:endParaRPr>
                    </a:p>
                  </a:txBody>
                  <a:tcPr marL="0" marR="0" marT="0" marB="0"/>
                </a:tc>
              </a:tr>
              <a:tr h="206153">
                <a:tc>
                  <a:txBody>
                    <a:bodyPr/>
                    <a:lstStyle/>
                    <a:p>
                      <a:pPr algn="ctr" fontAlgn="b"/>
                      <a:r>
                        <a:rPr lang="en-US" sz="800" u="none" strike="noStrike" dirty="0"/>
                        <a:t>st19.062</a:t>
                      </a:r>
                      <a:endParaRPr lang="en-US" sz="800" b="0" i="0" u="none" strike="noStrike" dirty="0">
                        <a:solidFill>
                          <a:srgbClr val="000000"/>
                        </a:solidFill>
                        <a:latin typeface="Times New Roman"/>
                      </a:endParaRPr>
                    </a:p>
                  </a:txBody>
                  <a:tcPr marL="0" marR="0" marT="0" marB="0" anchor="b"/>
                </a:tc>
                <a:tc>
                  <a:txBody>
                    <a:bodyPr/>
                    <a:lstStyle/>
                    <a:p>
                      <a:pPr lvl="1" algn="l" fontAlgn="t"/>
                      <a:r>
                        <a:rPr lang="ru-RU" sz="800" u="none" strike="noStrike" dirty="0"/>
                        <a:t>Лекарственная терапия при злокачественных новообразованиях (кроме лимфоидной и кроветворной тканей), взрослые (уровень 1)</a:t>
                      </a:r>
                      <a:endParaRPr lang="ru-RU" sz="800" b="0" i="0" u="none" strike="noStrike" dirty="0">
                        <a:solidFill>
                          <a:srgbClr val="000000"/>
                        </a:solidFill>
                        <a:latin typeface="Times New Roman"/>
                      </a:endParaRPr>
                    </a:p>
                  </a:txBody>
                  <a:tcPr marL="0" marR="0" marT="0" marB="0"/>
                </a:tc>
                <a:tc>
                  <a:txBody>
                    <a:bodyPr/>
                    <a:lstStyle/>
                    <a:p>
                      <a:pPr algn="ctr" fontAlgn="b"/>
                      <a:r>
                        <a:rPr lang="ru-RU" sz="800" u="none" strike="noStrike"/>
                        <a:t>50,51%</a:t>
                      </a:r>
                      <a:endParaRPr lang="ru-RU" sz="800" b="0" i="0" u="none" strike="noStrike">
                        <a:solidFill>
                          <a:srgbClr val="000000"/>
                        </a:solidFill>
                        <a:latin typeface="Times New Roman"/>
                      </a:endParaRPr>
                    </a:p>
                  </a:txBody>
                  <a:tcPr marL="0" marR="0" marT="0" marB="0" anchor="b"/>
                </a:tc>
              </a:tr>
              <a:tr h="206153">
                <a:tc>
                  <a:txBody>
                    <a:bodyPr/>
                    <a:lstStyle/>
                    <a:p>
                      <a:pPr algn="ctr" fontAlgn="b"/>
                      <a:r>
                        <a:rPr lang="en-US" sz="800" u="none" strike="noStrike" dirty="0"/>
                        <a:t>st19.063</a:t>
                      </a:r>
                      <a:endParaRPr lang="en-US" sz="800" b="0" i="0" u="none" strike="noStrike" dirty="0">
                        <a:solidFill>
                          <a:srgbClr val="000000"/>
                        </a:solidFill>
                        <a:latin typeface="Times New Roman"/>
                      </a:endParaRPr>
                    </a:p>
                  </a:txBody>
                  <a:tcPr marL="0" marR="0" marT="0" marB="0" anchor="b"/>
                </a:tc>
                <a:tc>
                  <a:txBody>
                    <a:bodyPr/>
                    <a:lstStyle/>
                    <a:p>
                      <a:pPr lvl="1" algn="l" fontAlgn="t"/>
                      <a:r>
                        <a:rPr lang="ru-RU" sz="800" u="none" strike="noStrike" dirty="0"/>
                        <a:t>Лекарственная терапия при злокачественных новообразованиях (кроме лимфоидной и кроветворной тканей), взрослые (уровень 2)</a:t>
                      </a:r>
                      <a:endParaRPr lang="ru-RU" sz="800" b="0" i="0" u="none" strike="noStrike" dirty="0">
                        <a:solidFill>
                          <a:srgbClr val="000000"/>
                        </a:solidFill>
                        <a:latin typeface="Times New Roman"/>
                      </a:endParaRPr>
                    </a:p>
                  </a:txBody>
                  <a:tcPr marL="0" marR="0" marT="0" marB="0"/>
                </a:tc>
                <a:tc>
                  <a:txBody>
                    <a:bodyPr/>
                    <a:lstStyle/>
                    <a:p>
                      <a:pPr algn="ctr" fontAlgn="b"/>
                      <a:r>
                        <a:rPr lang="ru-RU" sz="800" u="none" strike="noStrike"/>
                        <a:t>39,68%</a:t>
                      </a:r>
                      <a:endParaRPr lang="ru-RU" sz="800" b="0" i="0" u="none" strike="noStrike">
                        <a:solidFill>
                          <a:srgbClr val="000000"/>
                        </a:solidFill>
                        <a:latin typeface="Times New Roman"/>
                      </a:endParaRPr>
                    </a:p>
                  </a:txBody>
                  <a:tcPr marL="0" marR="0" marT="0" marB="0" anchor="b"/>
                </a:tc>
              </a:tr>
              <a:tr h="206153">
                <a:tc>
                  <a:txBody>
                    <a:bodyPr/>
                    <a:lstStyle/>
                    <a:p>
                      <a:pPr algn="ctr" fontAlgn="b"/>
                      <a:r>
                        <a:rPr lang="en-US" sz="800" u="none" strike="noStrike" dirty="0"/>
                        <a:t>st19.064</a:t>
                      </a:r>
                      <a:endParaRPr lang="en-US" sz="800" b="0" i="0" u="none" strike="noStrike" dirty="0">
                        <a:solidFill>
                          <a:srgbClr val="000000"/>
                        </a:solidFill>
                        <a:latin typeface="Times New Roman"/>
                      </a:endParaRPr>
                    </a:p>
                  </a:txBody>
                  <a:tcPr marL="0" marR="0" marT="0" marB="0" anchor="b"/>
                </a:tc>
                <a:tc>
                  <a:txBody>
                    <a:bodyPr/>
                    <a:lstStyle/>
                    <a:p>
                      <a:pPr lvl="1" algn="l" fontAlgn="t"/>
                      <a:r>
                        <a:rPr lang="ru-RU" sz="800" u="none" strike="noStrike" dirty="0"/>
                        <a:t>Лекарственная терапия при злокачественных новообразованиях (кроме лимфоидной и кроветворной тканей), взрослые (уровень 3)</a:t>
                      </a:r>
                      <a:endParaRPr lang="ru-RU" sz="800" b="0" i="0" u="none" strike="noStrike" dirty="0">
                        <a:solidFill>
                          <a:srgbClr val="000000"/>
                        </a:solidFill>
                        <a:latin typeface="Times New Roman"/>
                      </a:endParaRPr>
                    </a:p>
                  </a:txBody>
                  <a:tcPr marL="0" marR="0" marT="0" marB="0"/>
                </a:tc>
                <a:tc>
                  <a:txBody>
                    <a:bodyPr/>
                    <a:lstStyle/>
                    <a:p>
                      <a:pPr algn="ctr" fontAlgn="b"/>
                      <a:r>
                        <a:rPr lang="ru-RU" sz="800" u="none" strike="noStrike"/>
                        <a:t>23,68%</a:t>
                      </a:r>
                      <a:endParaRPr lang="ru-RU" sz="800" b="0" i="0" u="none" strike="noStrike">
                        <a:solidFill>
                          <a:srgbClr val="000000"/>
                        </a:solidFill>
                        <a:latin typeface="Times New Roman"/>
                      </a:endParaRPr>
                    </a:p>
                  </a:txBody>
                  <a:tcPr marL="0" marR="0" marT="0" marB="0" anchor="b"/>
                </a:tc>
              </a:tr>
              <a:tr h="206153">
                <a:tc>
                  <a:txBody>
                    <a:bodyPr/>
                    <a:lstStyle/>
                    <a:p>
                      <a:pPr algn="ctr" fontAlgn="b"/>
                      <a:r>
                        <a:rPr lang="en-US" sz="800" u="none" strike="noStrike" dirty="0"/>
                        <a:t>st19.065</a:t>
                      </a:r>
                      <a:endParaRPr lang="en-US" sz="800" b="0" i="0" u="none" strike="noStrike" dirty="0">
                        <a:solidFill>
                          <a:srgbClr val="000000"/>
                        </a:solidFill>
                        <a:latin typeface="Times New Roman"/>
                      </a:endParaRPr>
                    </a:p>
                  </a:txBody>
                  <a:tcPr marL="0" marR="0" marT="0" marB="0" anchor="b"/>
                </a:tc>
                <a:tc>
                  <a:txBody>
                    <a:bodyPr/>
                    <a:lstStyle/>
                    <a:p>
                      <a:pPr lvl="1" algn="l" fontAlgn="t"/>
                      <a:r>
                        <a:rPr lang="ru-RU" sz="800" u="none" strike="noStrike" dirty="0"/>
                        <a:t>Лекарственная терапия при злокачественных новообразованиях (кроме лимфоидной и кроветворной тканей), взрослые (уровень 4)</a:t>
                      </a:r>
                      <a:endParaRPr lang="ru-RU" sz="800" b="0" i="0" u="none" strike="noStrike" dirty="0">
                        <a:solidFill>
                          <a:srgbClr val="000000"/>
                        </a:solidFill>
                        <a:latin typeface="Times New Roman"/>
                      </a:endParaRPr>
                    </a:p>
                  </a:txBody>
                  <a:tcPr marL="0" marR="0" marT="0" marB="0"/>
                </a:tc>
                <a:tc>
                  <a:txBody>
                    <a:bodyPr/>
                    <a:lstStyle/>
                    <a:p>
                      <a:pPr algn="ctr" fontAlgn="b"/>
                      <a:r>
                        <a:rPr lang="ru-RU" sz="800" u="none" strike="noStrike"/>
                        <a:t>16,19%</a:t>
                      </a:r>
                      <a:endParaRPr lang="ru-RU" sz="800" b="0" i="0" u="none" strike="noStrike">
                        <a:solidFill>
                          <a:srgbClr val="000000"/>
                        </a:solidFill>
                        <a:latin typeface="Times New Roman"/>
                      </a:endParaRPr>
                    </a:p>
                  </a:txBody>
                  <a:tcPr marL="0" marR="0" marT="0" marB="0" anchor="b"/>
                </a:tc>
              </a:tr>
              <a:tr h="206153">
                <a:tc>
                  <a:txBody>
                    <a:bodyPr/>
                    <a:lstStyle/>
                    <a:p>
                      <a:pPr algn="ctr" fontAlgn="b"/>
                      <a:r>
                        <a:rPr lang="en-US" sz="800" u="none" strike="noStrike" dirty="0"/>
                        <a:t>st19.066</a:t>
                      </a:r>
                      <a:endParaRPr lang="en-US" sz="800" b="0" i="0" u="none" strike="noStrike" dirty="0">
                        <a:solidFill>
                          <a:srgbClr val="000000"/>
                        </a:solidFill>
                        <a:latin typeface="Times New Roman"/>
                      </a:endParaRPr>
                    </a:p>
                  </a:txBody>
                  <a:tcPr marL="0" marR="0" marT="0" marB="0" anchor="b"/>
                </a:tc>
                <a:tc>
                  <a:txBody>
                    <a:bodyPr/>
                    <a:lstStyle/>
                    <a:p>
                      <a:pPr lvl="1" algn="l" fontAlgn="t"/>
                      <a:r>
                        <a:rPr lang="ru-RU" sz="800" u="none" strike="noStrike" dirty="0"/>
                        <a:t>Лекарственная терапия при злокачественных новообразованиях (кроме лимфоидной и кроветворной тканей), взрослые (уровень 5)</a:t>
                      </a:r>
                      <a:endParaRPr lang="ru-RU" sz="800" b="0" i="0" u="none" strike="noStrike" dirty="0">
                        <a:solidFill>
                          <a:srgbClr val="000000"/>
                        </a:solidFill>
                        <a:latin typeface="Times New Roman"/>
                      </a:endParaRPr>
                    </a:p>
                  </a:txBody>
                  <a:tcPr marL="0" marR="0" marT="0" marB="0"/>
                </a:tc>
                <a:tc>
                  <a:txBody>
                    <a:bodyPr/>
                    <a:lstStyle/>
                    <a:p>
                      <a:pPr algn="ctr" fontAlgn="b"/>
                      <a:r>
                        <a:rPr lang="ru-RU" sz="800" u="none" strike="noStrike"/>
                        <a:t>22,80%</a:t>
                      </a:r>
                      <a:endParaRPr lang="ru-RU" sz="800" b="0" i="0" u="none" strike="noStrike">
                        <a:solidFill>
                          <a:srgbClr val="000000"/>
                        </a:solidFill>
                        <a:latin typeface="Times New Roman"/>
                      </a:endParaRPr>
                    </a:p>
                  </a:txBody>
                  <a:tcPr marL="0" marR="0" marT="0" marB="0" anchor="b"/>
                </a:tc>
              </a:tr>
              <a:tr h="206153">
                <a:tc>
                  <a:txBody>
                    <a:bodyPr/>
                    <a:lstStyle/>
                    <a:p>
                      <a:pPr algn="ctr" fontAlgn="b"/>
                      <a:r>
                        <a:rPr lang="en-US" sz="800" u="none" strike="noStrike"/>
                        <a:t>st19.067</a:t>
                      </a:r>
                      <a:endParaRPr lang="en-US" sz="800" b="0" i="0" u="none" strike="noStrike">
                        <a:solidFill>
                          <a:srgbClr val="000000"/>
                        </a:solidFill>
                        <a:latin typeface="Times New Roman"/>
                      </a:endParaRPr>
                    </a:p>
                  </a:txBody>
                  <a:tcPr marL="0" marR="0" marT="0" marB="0" anchor="b"/>
                </a:tc>
                <a:tc>
                  <a:txBody>
                    <a:bodyPr/>
                    <a:lstStyle/>
                    <a:p>
                      <a:pPr lvl="1" algn="l" fontAlgn="t"/>
                      <a:r>
                        <a:rPr lang="ru-RU" sz="800" u="none" strike="noStrike" dirty="0"/>
                        <a:t>Лекарственная терапия при злокачественных новообразованиях (кроме лимфоидной и кроветворной тканей), взрослые (уровень 6)</a:t>
                      </a:r>
                      <a:endParaRPr lang="ru-RU" sz="800" b="0" i="0" u="none" strike="noStrike" dirty="0">
                        <a:solidFill>
                          <a:srgbClr val="000000"/>
                        </a:solidFill>
                        <a:latin typeface="Times New Roman"/>
                      </a:endParaRPr>
                    </a:p>
                  </a:txBody>
                  <a:tcPr marL="0" marR="0" marT="0" marB="0"/>
                </a:tc>
                <a:tc>
                  <a:txBody>
                    <a:bodyPr/>
                    <a:lstStyle/>
                    <a:p>
                      <a:pPr algn="ctr" fontAlgn="b"/>
                      <a:r>
                        <a:rPr lang="ru-RU" sz="800" u="none" strike="noStrike"/>
                        <a:t>21,32%</a:t>
                      </a:r>
                      <a:endParaRPr lang="ru-RU" sz="800" b="0" i="0" u="none" strike="noStrike">
                        <a:solidFill>
                          <a:srgbClr val="000000"/>
                        </a:solidFill>
                        <a:latin typeface="Times New Roman"/>
                      </a:endParaRPr>
                    </a:p>
                  </a:txBody>
                  <a:tcPr marL="0" marR="0" marT="0" marB="0" anchor="b"/>
                </a:tc>
              </a:tr>
              <a:tr h="206153">
                <a:tc>
                  <a:txBody>
                    <a:bodyPr/>
                    <a:lstStyle/>
                    <a:p>
                      <a:pPr algn="ctr" fontAlgn="b"/>
                      <a:r>
                        <a:rPr lang="en-US" sz="800" u="none" strike="noStrike"/>
                        <a:t>st19.068</a:t>
                      </a:r>
                      <a:endParaRPr lang="en-US" sz="800" b="0" i="0" u="none" strike="noStrike">
                        <a:solidFill>
                          <a:srgbClr val="000000"/>
                        </a:solidFill>
                        <a:latin typeface="Times New Roman"/>
                      </a:endParaRPr>
                    </a:p>
                  </a:txBody>
                  <a:tcPr marL="0" marR="0" marT="0" marB="0" anchor="b"/>
                </a:tc>
                <a:tc>
                  <a:txBody>
                    <a:bodyPr/>
                    <a:lstStyle/>
                    <a:p>
                      <a:pPr lvl="1" algn="l" fontAlgn="t"/>
                      <a:r>
                        <a:rPr lang="ru-RU" sz="800" u="none" strike="noStrike" dirty="0"/>
                        <a:t>Лекарственная терапия при злокачественных новообразованиях (кроме лимфоидной и кроветворной тканей), взрослые (уровень 7)</a:t>
                      </a:r>
                      <a:endParaRPr lang="ru-RU" sz="800" b="0" i="0" u="none" strike="noStrike" dirty="0">
                        <a:solidFill>
                          <a:srgbClr val="000000"/>
                        </a:solidFill>
                        <a:latin typeface="Times New Roman"/>
                      </a:endParaRPr>
                    </a:p>
                  </a:txBody>
                  <a:tcPr marL="0" marR="0" marT="0" marB="0"/>
                </a:tc>
                <a:tc>
                  <a:txBody>
                    <a:bodyPr/>
                    <a:lstStyle/>
                    <a:p>
                      <a:pPr algn="ctr" fontAlgn="b"/>
                      <a:r>
                        <a:rPr lang="ru-RU" sz="800" u="none" strike="noStrike"/>
                        <a:t>17,54%</a:t>
                      </a:r>
                      <a:endParaRPr lang="ru-RU" sz="800" b="0" i="0" u="none" strike="noStrike">
                        <a:solidFill>
                          <a:srgbClr val="000000"/>
                        </a:solidFill>
                        <a:latin typeface="Times New Roman"/>
                      </a:endParaRPr>
                    </a:p>
                  </a:txBody>
                  <a:tcPr marL="0" marR="0" marT="0" marB="0" anchor="b"/>
                </a:tc>
              </a:tr>
              <a:tr h="206153">
                <a:tc>
                  <a:txBody>
                    <a:bodyPr/>
                    <a:lstStyle/>
                    <a:p>
                      <a:pPr algn="ctr" fontAlgn="b"/>
                      <a:r>
                        <a:rPr lang="en-US" sz="800" u="none" strike="noStrike"/>
                        <a:t>st19.069</a:t>
                      </a:r>
                      <a:endParaRPr lang="en-US" sz="800" b="0" i="0" u="none" strike="noStrike">
                        <a:solidFill>
                          <a:srgbClr val="000000"/>
                        </a:solidFill>
                        <a:latin typeface="Times New Roman"/>
                      </a:endParaRPr>
                    </a:p>
                  </a:txBody>
                  <a:tcPr marL="0" marR="0" marT="0" marB="0" anchor="b"/>
                </a:tc>
                <a:tc>
                  <a:txBody>
                    <a:bodyPr/>
                    <a:lstStyle/>
                    <a:p>
                      <a:pPr lvl="1" algn="l" fontAlgn="t"/>
                      <a:r>
                        <a:rPr lang="ru-RU" sz="800" u="none" strike="noStrike" dirty="0"/>
                        <a:t>Лекарственная терапия при злокачественных новообразованиях (кроме лимфоидной и кроветворной тканей), взрослые (уровень 8)</a:t>
                      </a:r>
                      <a:endParaRPr lang="ru-RU" sz="800" b="0" i="0" u="none" strike="noStrike" dirty="0">
                        <a:solidFill>
                          <a:srgbClr val="000000"/>
                        </a:solidFill>
                        <a:latin typeface="Times New Roman"/>
                      </a:endParaRPr>
                    </a:p>
                  </a:txBody>
                  <a:tcPr marL="0" marR="0" marT="0" marB="0"/>
                </a:tc>
                <a:tc>
                  <a:txBody>
                    <a:bodyPr/>
                    <a:lstStyle/>
                    <a:p>
                      <a:pPr algn="ctr" fontAlgn="b"/>
                      <a:r>
                        <a:rPr lang="ru-RU" sz="800" u="none" strike="noStrike"/>
                        <a:t>20,55%</a:t>
                      </a:r>
                      <a:endParaRPr lang="ru-RU" sz="800" b="0" i="0" u="none" strike="noStrike">
                        <a:solidFill>
                          <a:srgbClr val="000000"/>
                        </a:solidFill>
                        <a:latin typeface="Times New Roman"/>
                      </a:endParaRPr>
                    </a:p>
                  </a:txBody>
                  <a:tcPr marL="0" marR="0" marT="0" marB="0" anchor="b"/>
                </a:tc>
              </a:tr>
              <a:tr h="206153">
                <a:tc>
                  <a:txBody>
                    <a:bodyPr/>
                    <a:lstStyle/>
                    <a:p>
                      <a:pPr algn="ctr" fontAlgn="b"/>
                      <a:r>
                        <a:rPr lang="en-US" sz="800" u="none" strike="noStrike"/>
                        <a:t>st19.070</a:t>
                      </a:r>
                      <a:endParaRPr lang="en-US" sz="800" b="0" i="0" u="none" strike="noStrike">
                        <a:solidFill>
                          <a:srgbClr val="000000"/>
                        </a:solidFill>
                        <a:latin typeface="Times New Roman"/>
                      </a:endParaRPr>
                    </a:p>
                  </a:txBody>
                  <a:tcPr marL="0" marR="0" marT="0" marB="0" anchor="b"/>
                </a:tc>
                <a:tc>
                  <a:txBody>
                    <a:bodyPr/>
                    <a:lstStyle/>
                    <a:p>
                      <a:pPr lvl="1" algn="l" fontAlgn="t"/>
                      <a:r>
                        <a:rPr lang="ru-RU" sz="800" u="none" strike="noStrike" dirty="0"/>
                        <a:t>Лекарственная терапия при злокачественных новообразованиях (кроме лимфоидной и кроветворной тканей), взрослые (уровень 9)</a:t>
                      </a:r>
                      <a:endParaRPr lang="ru-RU" sz="800" b="0" i="0" u="none" strike="noStrike" dirty="0">
                        <a:solidFill>
                          <a:srgbClr val="000000"/>
                        </a:solidFill>
                        <a:latin typeface="Times New Roman"/>
                      </a:endParaRPr>
                    </a:p>
                  </a:txBody>
                  <a:tcPr marL="0" marR="0" marT="0" marB="0"/>
                </a:tc>
                <a:tc>
                  <a:txBody>
                    <a:bodyPr/>
                    <a:lstStyle/>
                    <a:p>
                      <a:pPr algn="ctr" fontAlgn="b"/>
                      <a:r>
                        <a:rPr lang="ru-RU" sz="800" u="none" strike="noStrike"/>
                        <a:t>31,40%</a:t>
                      </a:r>
                      <a:endParaRPr lang="ru-RU" sz="800" b="0" i="0" u="none" strike="noStrike">
                        <a:solidFill>
                          <a:srgbClr val="000000"/>
                        </a:solidFill>
                        <a:latin typeface="Times New Roman"/>
                      </a:endParaRPr>
                    </a:p>
                  </a:txBody>
                  <a:tcPr marL="0" marR="0" marT="0" marB="0" anchor="b"/>
                </a:tc>
              </a:tr>
              <a:tr h="206153">
                <a:tc>
                  <a:txBody>
                    <a:bodyPr/>
                    <a:lstStyle/>
                    <a:p>
                      <a:pPr algn="ctr" fontAlgn="b"/>
                      <a:r>
                        <a:rPr lang="en-US" sz="800" u="none" strike="noStrike"/>
                        <a:t>st19.071</a:t>
                      </a:r>
                      <a:endParaRPr lang="en-US" sz="800" b="0" i="0" u="none" strike="noStrike">
                        <a:solidFill>
                          <a:srgbClr val="000000"/>
                        </a:solidFill>
                        <a:latin typeface="Times New Roman"/>
                      </a:endParaRPr>
                    </a:p>
                  </a:txBody>
                  <a:tcPr marL="0" marR="0" marT="0" marB="0" anchor="b"/>
                </a:tc>
                <a:tc>
                  <a:txBody>
                    <a:bodyPr/>
                    <a:lstStyle/>
                    <a:p>
                      <a:pPr lvl="1" algn="l" fontAlgn="t"/>
                      <a:r>
                        <a:rPr lang="ru-RU" sz="800" u="none" strike="noStrike" dirty="0"/>
                        <a:t>Лекарственная терапия при злокачественных новообразованиях (кроме лимфоидной и кроветворной тканей), взрослые (уровень 10)</a:t>
                      </a:r>
                      <a:endParaRPr lang="ru-RU" sz="800" b="0" i="0" u="none" strike="noStrike" dirty="0">
                        <a:solidFill>
                          <a:srgbClr val="000000"/>
                        </a:solidFill>
                        <a:latin typeface="Times New Roman"/>
                      </a:endParaRPr>
                    </a:p>
                  </a:txBody>
                  <a:tcPr marL="0" marR="0" marT="0" marB="0"/>
                </a:tc>
                <a:tc>
                  <a:txBody>
                    <a:bodyPr/>
                    <a:lstStyle/>
                    <a:p>
                      <a:pPr algn="ctr" fontAlgn="b"/>
                      <a:r>
                        <a:rPr lang="ru-RU" sz="800" u="none" strike="noStrike"/>
                        <a:t>7,19%</a:t>
                      </a:r>
                      <a:endParaRPr lang="ru-RU" sz="800" b="0" i="0" u="none" strike="noStrike">
                        <a:solidFill>
                          <a:srgbClr val="000000"/>
                        </a:solidFill>
                        <a:latin typeface="Times New Roman"/>
                      </a:endParaRPr>
                    </a:p>
                  </a:txBody>
                  <a:tcPr marL="0" marR="0" marT="0" marB="0" anchor="b"/>
                </a:tc>
              </a:tr>
              <a:tr h="206153">
                <a:tc>
                  <a:txBody>
                    <a:bodyPr/>
                    <a:lstStyle/>
                    <a:p>
                      <a:pPr algn="ctr" fontAlgn="b"/>
                      <a:r>
                        <a:rPr lang="en-US" sz="800" u="none" strike="noStrike"/>
                        <a:t>st19.072</a:t>
                      </a:r>
                      <a:endParaRPr lang="en-US" sz="800" b="0" i="0" u="none" strike="noStrike">
                        <a:solidFill>
                          <a:srgbClr val="000000"/>
                        </a:solidFill>
                        <a:latin typeface="Times New Roman"/>
                      </a:endParaRPr>
                    </a:p>
                  </a:txBody>
                  <a:tcPr marL="0" marR="0" marT="0" marB="0" anchor="b"/>
                </a:tc>
                <a:tc>
                  <a:txBody>
                    <a:bodyPr/>
                    <a:lstStyle/>
                    <a:p>
                      <a:pPr lvl="1" algn="l" fontAlgn="t"/>
                      <a:r>
                        <a:rPr lang="ru-RU" sz="800" u="none" strike="noStrike" dirty="0"/>
                        <a:t>Лекарственная терапия при злокачественных новообразованиях (кроме лимфоидной и кроветворной тканей), взрослые (уровень 11)</a:t>
                      </a:r>
                      <a:endParaRPr lang="ru-RU" sz="800" b="0" i="0" u="none" strike="noStrike" dirty="0">
                        <a:solidFill>
                          <a:srgbClr val="000000"/>
                        </a:solidFill>
                        <a:latin typeface="Times New Roman"/>
                      </a:endParaRPr>
                    </a:p>
                  </a:txBody>
                  <a:tcPr marL="0" marR="0" marT="0" marB="0"/>
                </a:tc>
                <a:tc>
                  <a:txBody>
                    <a:bodyPr/>
                    <a:lstStyle/>
                    <a:p>
                      <a:pPr algn="ctr" fontAlgn="b"/>
                      <a:r>
                        <a:rPr lang="ru-RU" sz="800" u="none" strike="noStrike"/>
                        <a:t>1,89%</a:t>
                      </a:r>
                      <a:endParaRPr lang="ru-RU" sz="800" b="0" i="0" u="none" strike="noStrike">
                        <a:solidFill>
                          <a:srgbClr val="000000"/>
                        </a:solidFill>
                        <a:latin typeface="Times New Roman"/>
                      </a:endParaRPr>
                    </a:p>
                  </a:txBody>
                  <a:tcPr marL="0" marR="0" marT="0" marB="0" anchor="b"/>
                </a:tc>
              </a:tr>
              <a:tr h="206153">
                <a:tc>
                  <a:txBody>
                    <a:bodyPr/>
                    <a:lstStyle/>
                    <a:p>
                      <a:pPr algn="ctr" fontAlgn="b"/>
                      <a:r>
                        <a:rPr lang="en-US" sz="800" u="none" strike="noStrike"/>
                        <a:t>st19.073</a:t>
                      </a:r>
                      <a:endParaRPr lang="en-US" sz="800" b="0" i="0" u="none" strike="noStrike">
                        <a:solidFill>
                          <a:srgbClr val="000000"/>
                        </a:solidFill>
                        <a:latin typeface="Times New Roman"/>
                      </a:endParaRPr>
                    </a:p>
                  </a:txBody>
                  <a:tcPr marL="0" marR="0" marT="0" marB="0" anchor="b"/>
                </a:tc>
                <a:tc>
                  <a:txBody>
                    <a:bodyPr/>
                    <a:lstStyle/>
                    <a:p>
                      <a:pPr lvl="1" algn="l" fontAlgn="t"/>
                      <a:r>
                        <a:rPr lang="ru-RU" sz="800" u="none" strike="noStrike" dirty="0"/>
                        <a:t>Лекарственная терапия при злокачественных новообразованиях (кроме лимфоидной и кроветворной тканей), взрослые (уровень 12)</a:t>
                      </a:r>
                      <a:endParaRPr lang="ru-RU" sz="800" b="0" i="0" u="none" strike="noStrike" dirty="0">
                        <a:solidFill>
                          <a:srgbClr val="000000"/>
                        </a:solidFill>
                        <a:latin typeface="Times New Roman"/>
                      </a:endParaRPr>
                    </a:p>
                  </a:txBody>
                  <a:tcPr marL="0" marR="0" marT="0" marB="0"/>
                </a:tc>
                <a:tc>
                  <a:txBody>
                    <a:bodyPr/>
                    <a:lstStyle/>
                    <a:p>
                      <a:pPr algn="ctr" fontAlgn="b"/>
                      <a:r>
                        <a:rPr lang="ru-RU" sz="800" u="none" strike="noStrike"/>
                        <a:t>2,44%</a:t>
                      </a:r>
                      <a:endParaRPr lang="ru-RU" sz="800" b="0" i="0" u="none" strike="noStrike">
                        <a:solidFill>
                          <a:srgbClr val="000000"/>
                        </a:solidFill>
                        <a:latin typeface="Times New Roman"/>
                      </a:endParaRPr>
                    </a:p>
                  </a:txBody>
                  <a:tcPr marL="0" marR="0" marT="0" marB="0" anchor="b"/>
                </a:tc>
              </a:tr>
              <a:tr h="206153">
                <a:tc>
                  <a:txBody>
                    <a:bodyPr/>
                    <a:lstStyle/>
                    <a:p>
                      <a:pPr algn="ctr" fontAlgn="b"/>
                      <a:r>
                        <a:rPr lang="en-US" sz="800" u="none" strike="noStrike"/>
                        <a:t>st19.074</a:t>
                      </a:r>
                      <a:endParaRPr lang="en-US" sz="800" b="0" i="0" u="none" strike="noStrike">
                        <a:solidFill>
                          <a:srgbClr val="000000"/>
                        </a:solidFill>
                        <a:latin typeface="Times New Roman"/>
                      </a:endParaRPr>
                    </a:p>
                  </a:txBody>
                  <a:tcPr marL="0" marR="0" marT="0" marB="0" anchor="b"/>
                </a:tc>
                <a:tc>
                  <a:txBody>
                    <a:bodyPr/>
                    <a:lstStyle/>
                    <a:p>
                      <a:pPr lvl="1" algn="l" fontAlgn="t"/>
                      <a:r>
                        <a:rPr lang="ru-RU" sz="800" u="none" strike="noStrike" dirty="0"/>
                        <a:t>Лекарственная терапия при злокачественных новообразованиях (кроме лимфоидной и кроветворной тканей), взрослые (уровень 13)</a:t>
                      </a:r>
                      <a:endParaRPr lang="ru-RU" sz="800" b="0" i="0" u="none" strike="noStrike" dirty="0">
                        <a:solidFill>
                          <a:srgbClr val="000000"/>
                        </a:solidFill>
                        <a:latin typeface="Times New Roman"/>
                      </a:endParaRPr>
                    </a:p>
                  </a:txBody>
                  <a:tcPr marL="0" marR="0" marT="0" marB="0"/>
                </a:tc>
                <a:tc>
                  <a:txBody>
                    <a:bodyPr/>
                    <a:lstStyle/>
                    <a:p>
                      <a:pPr algn="ctr" fontAlgn="b"/>
                      <a:r>
                        <a:rPr lang="ru-RU" sz="800" u="none" strike="noStrike"/>
                        <a:t>0,73%</a:t>
                      </a:r>
                      <a:endParaRPr lang="ru-RU" sz="800" b="0" i="0" u="none" strike="noStrike">
                        <a:solidFill>
                          <a:srgbClr val="000000"/>
                        </a:solidFill>
                        <a:latin typeface="Times New Roman"/>
                      </a:endParaRPr>
                    </a:p>
                  </a:txBody>
                  <a:tcPr marL="0" marR="0" marT="0" marB="0" anchor="b"/>
                </a:tc>
              </a:tr>
              <a:tr h="206153">
                <a:tc>
                  <a:txBody>
                    <a:bodyPr/>
                    <a:lstStyle/>
                    <a:p>
                      <a:pPr algn="ctr" fontAlgn="b"/>
                      <a:r>
                        <a:rPr lang="en-US" sz="800" u="none" strike="noStrike"/>
                        <a:t>st19.094</a:t>
                      </a:r>
                      <a:endParaRPr lang="en-US" sz="800" b="0" i="0" u="none" strike="noStrike">
                        <a:solidFill>
                          <a:srgbClr val="000000"/>
                        </a:solidFill>
                        <a:latin typeface="Times New Roman"/>
                      </a:endParaRPr>
                    </a:p>
                  </a:txBody>
                  <a:tcPr marL="0" marR="0" marT="0" marB="0" anchor="b"/>
                </a:tc>
                <a:tc>
                  <a:txBody>
                    <a:bodyPr/>
                    <a:lstStyle/>
                    <a:p>
                      <a:pPr lvl="1" algn="l" fontAlgn="t"/>
                      <a:r>
                        <a:rPr lang="ru-RU" sz="800" u="none" strike="noStrike" dirty="0"/>
                        <a:t>ЗНО лимфоидной и кроветворной тканей, лекарственная терапия, взрослые (уровень 1)</a:t>
                      </a:r>
                      <a:endParaRPr lang="ru-RU" sz="800" b="0" i="0" u="none" strike="noStrike" dirty="0">
                        <a:solidFill>
                          <a:srgbClr val="000000"/>
                        </a:solidFill>
                        <a:latin typeface="Times New Roman"/>
                      </a:endParaRPr>
                    </a:p>
                  </a:txBody>
                  <a:tcPr marL="0" marR="0" marT="0" marB="0"/>
                </a:tc>
                <a:tc>
                  <a:txBody>
                    <a:bodyPr/>
                    <a:lstStyle/>
                    <a:p>
                      <a:pPr algn="ctr" fontAlgn="b"/>
                      <a:r>
                        <a:rPr lang="ru-RU" sz="800" u="none" strike="noStrike"/>
                        <a:t>71,77%</a:t>
                      </a:r>
                      <a:endParaRPr lang="ru-RU" sz="800" b="0" i="0" u="none" strike="noStrike">
                        <a:solidFill>
                          <a:srgbClr val="000000"/>
                        </a:solidFill>
                        <a:latin typeface="Times New Roman"/>
                      </a:endParaRPr>
                    </a:p>
                  </a:txBody>
                  <a:tcPr marL="0" marR="0" marT="0" marB="0" anchor="b"/>
                </a:tc>
              </a:tr>
              <a:tr h="206153">
                <a:tc>
                  <a:txBody>
                    <a:bodyPr/>
                    <a:lstStyle/>
                    <a:p>
                      <a:pPr algn="ctr" fontAlgn="b"/>
                      <a:r>
                        <a:rPr lang="en-US" sz="800" u="none" strike="noStrike"/>
                        <a:t>st19.095</a:t>
                      </a:r>
                      <a:endParaRPr lang="en-US" sz="800" b="0" i="0" u="none" strike="noStrike">
                        <a:solidFill>
                          <a:srgbClr val="000000"/>
                        </a:solidFill>
                        <a:latin typeface="Times New Roman"/>
                      </a:endParaRPr>
                    </a:p>
                  </a:txBody>
                  <a:tcPr marL="0" marR="0" marT="0" marB="0" anchor="b"/>
                </a:tc>
                <a:tc>
                  <a:txBody>
                    <a:bodyPr/>
                    <a:lstStyle/>
                    <a:p>
                      <a:pPr lvl="1" algn="l" fontAlgn="t"/>
                      <a:r>
                        <a:rPr lang="ru-RU" sz="800" u="none" strike="noStrike" dirty="0"/>
                        <a:t>ЗНО лимфоидной и кроветворной тканей, лекарственная терапия, взрослые (уровень 2)</a:t>
                      </a:r>
                      <a:endParaRPr lang="ru-RU" sz="800" b="0" i="0" u="none" strike="noStrike" dirty="0">
                        <a:solidFill>
                          <a:srgbClr val="000000"/>
                        </a:solidFill>
                        <a:latin typeface="Times New Roman"/>
                      </a:endParaRPr>
                    </a:p>
                  </a:txBody>
                  <a:tcPr marL="0" marR="0" marT="0" marB="0"/>
                </a:tc>
                <a:tc>
                  <a:txBody>
                    <a:bodyPr/>
                    <a:lstStyle/>
                    <a:p>
                      <a:pPr algn="ctr" fontAlgn="b"/>
                      <a:r>
                        <a:rPr lang="ru-RU" sz="800" u="none" strike="noStrike"/>
                        <a:t>71,77%</a:t>
                      </a:r>
                      <a:endParaRPr lang="ru-RU" sz="800" b="0" i="0" u="none" strike="noStrike">
                        <a:solidFill>
                          <a:srgbClr val="000000"/>
                        </a:solidFill>
                        <a:latin typeface="Times New Roman"/>
                      </a:endParaRPr>
                    </a:p>
                  </a:txBody>
                  <a:tcPr marL="0" marR="0" marT="0" marB="0" anchor="b"/>
                </a:tc>
              </a:tr>
              <a:tr h="206153">
                <a:tc>
                  <a:txBody>
                    <a:bodyPr/>
                    <a:lstStyle/>
                    <a:p>
                      <a:pPr algn="ctr" fontAlgn="b"/>
                      <a:r>
                        <a:rPr lang="en-US" sz="800" u="none" strike="noStrike"/>
                        <a:t>st19.096</a:t>
                      </a:r>
                      <a:endParaRPr lang="en-US" sz="800" b="0" i="0" u="none" strike="noStrike">
                        <a:solidFill>
                          <a:srgbClr val="000000"/>
                        </a:solidFill>
                        <a:latin typeface="Times New Roman"/>
                      </a:endParaRPr>
                    </a:p>
                  </a:txBody>
                  <a:tcPr marL="0" marR="0" marT="0" marB="0" anchor="b"/>
                </a:tc>
                <a:tc>
                  <a:txBody>
                    <a:bodyPr/>
                    <a:lstStyle/>
                    <a:p>
                      <a:pPr lvl="1" algn="l" fontAlgn="t"/>
                      <a:r>
                        <a:rPr lang="ru-RU" sz="800" u="none" strike="noStrike" dirty="0"/>
                        <a:t>ЗНО лимфоидной и кроветворной тканей, лекарственная терапия, взрослые (уровень 3)</a:t>
                      </a:r>
                      <a:endParaRPr lang="ru-RU" sz="800" b="0" i="0" u="none" strike="noStrike" dirty="0">
                        <a:solidFill>
                          <a:srgbClr val="000000"/>
                        </a:solidFill>
                        <a:latin typeface="Times New Roman"/>
                      </a:endParaRPr>
                    </a:p>
                  </a:txBody>
                  <a:tcPr marL="0" marR="0" marT="0" marB="0"/>
                </a:tc>
                <a:tc>
                  <a:txBody>
                    <a:bodyPr/>
                    <a:lstStyle/>
                    <a:p>
                      <a:pPr algn="ctr" fontAlgn="b"/>
                      <a:r>
                        <a:rPr lang="ru-RU" sz="800" u="none" strike="noStrike"/>
                        <a:t>71,77%</a:t>
                      </a:r>
                      <a:endParaRPr lang="ru-RU" sz="800" b="0" i="0" u="none" strike="noStrike">
                        <a:solidFill>
                          <a:srgbClr val="000000"/>
                        </a:solidFill>
                        <a:latin typeface="Times New Roman"/>
                      </a:endParaRPr>
                    </a:p>
                  </a:txBody>
                  <a:tcPr marL="0" marR="0" marT="0" marB="0" anchor="b"/>
                </a:tc>
              </a:tr>
              <a:tr h="402489">
                <a:tc>
                  <a:txBody>
                    <a:bodyPr/>
                    <a:lstStyle/>
                    <a:p>
                      <a:pPr algn="ctr" fontAlgn="b"/>
                      <a:r>
                        <a:rPr lang="en-US" sz="800" u="none" strike="noStrike"/>
                        <a:t>st19.097</a:t>
                      </a:r>
                      <a:endParaRPr lang="en-US" sz="800" b="0" i="0" u="none" strike="noStrike">
                        <a:solidFill>
                          <a:srgbClr val="000000"/>
                        </a:solidFill>
                        <a:latin typeface="Times New Roman"/>
                      </a:endParaRPr>
                    </a:p>
                  </a:txBody>
                  <a:tcPr marL="0" marR="0" marT="0" marB="0" anchor="b"/>
                </a:tc>
                <a:tc>
                  <a:txBody>
                    <a:bodyPr/>
                    <a:lstStyle/>
                    <a:p>
                      <a:pPr lvl="1" algn="l" fontAlgn="t"/>
                      <a:r>
                        <a:rPr lang="ru-RU" sz="800" u="none" strike="noStrike" dirty="0"/>
                        <a:t>ЗНО лимфоидной и кроветворной тканей, лекарственная терапия с применением </a:t>
                      </a:r>
                      <a:r>
                        <a:rPr lang="ru-RU" sz="800" u="none" strike="noStrike" dirty="0" err="1"/>
                        <a:t>моноклональных</a:t>
                      </a:r>
                      <a:r>
                        <a:rPr lang="ru-RU" sz="800" u="none" strike="noStrike" dirty="0"/>
                        <a:t> антител, </a:t>
                      </a:r>
                      <a:r>
                        <a:rPr lang="ru-RU" sz="800" u="none" strike="noStrike" dirty="0" err="1"/>
                        <a:t>ингиб</a:t>
                      </a:r>
                      <a:r>
                        <a:rPr lang="ru-RU" sz="800" u="none" strike="noStrike" dirty="0"/>
                        <a:t>. </a:t>
                      </a:r>
                      <a:r>
                        <a:rPr lang="ru-RU" sz="800" u="none" strike="noStrike" dirty="0" err="1"/>
                        <a:t>протеинкиназы</a:t>
                      </a:r>
                      <a:r>
                        <a:rPr lang="ru-RU" sz="800" u="none" strike="noStrike" dirty="0"/>
                        <a:t>, </a:t>
                      </a:r>
                      <a:r>
                        <a:rPr lang="ru-RU" sz="800" u="none" strike="noStrike" dirty="0" err="1"/>
                        <a:t>ингиб</a:t>
                      </a:r>
                      <a:r>
                        <a:rPr lang="ru-RU" sz="800" u="none" strike="noStrike" dirty="0"/>
                        <a:t>. </a:t>
                      </a:r>
                      <a:r>
                        <a:rPr lang="ru-RU" sz="800" u="none" strike="noStrike" dirty="0" err="1"/>
                        <a:t>протеасом</a:t>
                      </a:r>
                      <a:r>
                        <a:rPr lang="ru-RU" sz="800" u="none" strike="noStrike" dirty="0"/>
                        <a:t>, </a:t>
                      </a:r>
                      <a:r>
                        <a:rPr lang="ru-RU" sz="800" u="none" strike="noStrike" dirty="0" err="1"/>
                        <a:t>иммуномодулятов</a:t>
                      </a:r>
                      <a:r>
                        <a:rPr lang="ru-RU" sz="800" u="none" strike="noStrike" dirty="0"/>
                        <a:t>, </a:t>
                      </a:r>
                      <a:r>
                        <a:rPr lang="ru-RU" sz="800" u="none" strike="noStrike" dirty="0" err="1"/>
                        <a:t>ингиб</a:t>
                      </a:r>
                      <a:r>
                        <a:rPr lang="ru-RU" sz="800" u="none" strike="noStrike" dirty="0"/>
                        <a:t>. контрольных точек (за исключением отдельных препаратов), взрослые (уровень 1)</a:t>
                      </a:r>
                      <a:endParaRPr lang="ru-RU" sz="800" b="0" i="0" u="none" strike="noStrike" dirty="0">
                        <a:solidFill>
                          <a:srgbClr val="000000"/>
                        </a:solidFill>
                        <a:latin typeface="Times New Roman"/>
                      </a:endParaRPr>
                    </a:p>
                  </a:txBody>
                  <a:tcPr marL="0" marR="0" marT="0" marB="0"/>
                </a:tc>
                <a:tc>
                  <a:txBody>
                    <a:bodyPr/>
                    <a:lstStyle/>
                    <a:p>
                      <a:pPr algn="ctr" fontAlgn="b"/>
                      <a:r>
                        <a:rPr lang="ru-RU" sz="800" u="none" strike="noStrike"/>
                        <a:t>34,55%</a:t>
                      </a:r>
                      <a:endParaRPr lang="ru-RU" sz="800" b="0" i="0" u="none" strike="noStrike">
                        <a:solidFill>
                          <a:srgbClr val="000000"/>
                        </a:solidFill>
                        <a:latin typeface="Times New Roman"/>
                      </a:endParaRPr>
                    </a:p>
                  </a:txBody>
                  <a:tcPr marL="0" marR="0" marT="0" marB="0" anchor="b"/>
                </a:tc>
              </a:tr>
              <a:tr h="402489">
                <a:tc>
                  <a:txBody>
                    <a:bodyPr/>
                    <a:lstStyle/>
                    <a:p>
                      <a:pPr algn="ctr" fontAlgn="b"/>
                      <a:r>
                        <a:rPr lang="en-US" sz="800" u="none" strike="noStrike"/>
                        <a:t>st19.098</a:t>
                      </a:r>
                      <a:endParaRPr lang="en-US" sz="800" b="0" i="0" u="none" strike="noStrike">
                        <a:solidFill>
                          <a:srgbClr val="000000"/>
                        </a:solidFill>
                        <a:latin typeface="Times New Roman"/>
                      </a:endParaRPr>
                    </a:p>
                  </a:txBody>
                  <a:tcPr marL="0" marR="0" marT="0" marB="0" anchor="b"/>
                </a:tc>
                <a:tc>
                  <a:txBody>
                    <a:bodyPr/>
                    <a:lstStyle/>
                    <a:p>
                      <a:pPr lvl="1" algn="l" fontAlgn="t"/>
                      <a:r>
                        <a:rPr lang="ru-RU" sz="800" u="none" strike="noStrike" dirty="0"/>
                        <a:t>ЗНО лимфоидной и кроветворной тканей, лекарственная терапия с применением </a:t>
                      </a:r>
                      <a:r>
                        <a:rPr lang="ru-RU" sz="800" u="none" strike="noStrike" dirty="0" err="1"/>
                        <a:t>моноклональных</a:t>
                      </a:r>
                      <a:r>
                        <a:rPr lang="ru-RU" sz="800" u="none" strike="noStrike" dirty="0"/>
                        <a:t> антител, </a:t>
                      </a:r>
                      <a:r>
                        <a:rPr lang="ru-RU" sz="800" u="none" strike="noStrike" dirty="0" err="1"/>
                        <a:t>ингиб</a:t>
                      </a:r>
                      <a:r>
                        <a:rPr lang="ru-RU" sz="800" u="none" strike="noStrike" dirty="0"/>
                        <a:t>. </a:t>
                      </a:r>
                      <a:r>
                        <a:rPr lang="ru-RU" sz="800" u="none" strike="noStrike" dirty="0" err="1"/>
                        <a:t>протеинкиназы</a:t>
                      </a:r>
                      <a:r>
                        <a:rPr lang="ru-RU" sz="800" u="none" strike="noStrike" dirty="0"/>
                        <a:t>, </a:t>
                      </a:r>
                      <a:r>
                        <a:rPr lang="ru-RU" sz="800" u="none" strike="noStrike" dirty="0" err="1"/>
                        <a:t>ингиб</a:t>
                      </a:r>
                      <a:r>
                        <a:rPr lang="ru-RU" sz="800" u="none" strike="noStrike" dirty="0"/>
                        <a:t>. </a:t>
                      </a:r>
                      <a:r>
                        <a:rPr lang="ru-RU" sz="800" u="none" strike="noStrike" dirty="0" err="1"/>
                        <a:t>протеасом</a:t>
                      </a:r>
                      <a:r>
                        <a:rPr lang="ru-RU" sz="800" u="none" strike="noStrike" dirty="0"/>
                        <a:t>, </a:t>
                      </a:r>
                      <a:r>
                        <a:rPr lang="ru-RU" sz="800" u="none" strike="noStrike" dirty="0" err="1"/>
                        <a:t>иммуномодулятов</a:t>
                      </a:r>
                      <a:r>
                        <a:rPr lang="ru-RU" sz="800" u="none" strike="noStrike" dirty="0"/>
                        <a:t>, </a:t>
                      </a:r>
                      <a:r>
                        <a:rPr lang="ru-RU" sz="800" u="none" strike="noStrike" dirty="0" err="1"/>
                        <a:t>ингиб</a:t>
                      </a:r>
                      <a:r>
                        <a:rPr lang="ru-RU" sz="800" u="none" strike="noStrike" dirty="0"/>
                        <a:t>. контрольных точек (за исключением отдельных препаратов), взрослые (уровень 2)</a:t>
                      </a:r>
                      <a:endParaRPr lang="ru-RU" sz="800" b="0" i="0" u="none" strike="noStrike" dirty="0">
                        <a:solidFill>
                          <a:srgbClr val="000000"/>
                        </a:solidFill>
                        <a:latin typeface="Times New Roman"/>
                      </a:endParaRPr>
                    </a:p>
                  </a:txBody>
                  <a:tcPr marL="0" marR="0" marT="0" marB="0"/>
                </a:tc>
                <a:tc>
                  <a:txBody>
                    <a:bodyPr/>
                    <a:lstStyle/>
                    <a:p>
                      <a:pPr algn="ctr" fontAlgn="b"/>
                      <a:r>
                        <a:rPr lang="ru-RU" sz="800" u="none" strike="noStrike"/>
                        <a:t>46,64%</a:t>
                      </a:r>
                      <a:endParaRPr lang="ru-RU" sz="800" b="0" i="0" u="none" strike="noStrike">
                        <a:solidFill>
                          <a:srgbClr val="000000"/>
                        </a:solidFill>
                        <a:latin typeface="Times New Roman"/>
                      </a:endParaRPr>
                    </a:p>
                  </a:txBody>
                  <a:tcPr marL="0" marR="0" marT="0" marB="0" anchor="b"/>
                </a:tc>
              </a:tr>
              <a:tr h="402489">
                <a:tc>
                  <a:txBody>
                    <a:bodyPr/>
                    <a:lstStyle/>
                    <a:p>
                      <a:pPr algn="ctr" fontAlgn="b"/>
                      <a:r>
                        <a:rPr lang="en-US" sz="800" u="none" strike="noStrike"/>
                        <a:t>st19.099</a:t>
                      </a:r>
                      <a:endParaRPr lang="en-US" sz="800" b="0" i="0" u="none" strike="noStrike">
                        <a:solidFill>
                          <a:srgbClr val="000000"/>
                        </a:solidFill>
                        <a:latin typeface="Times New Roman"/>
                      </a:endParaRPr>
                    </a:p>
                  </a:txBody>
                  <a:tcPr marL="0" marR="0" marT="0" marB="0" anchor="b"/>
                </a:tc>
                <a:tc>
                  <a:txBody>
                    <a:bodyPr/>
                    <a:lstStyle/>
                    <a:p>
                      <a:pPr lvl="1" algn="l" fontAlgn="t"/>
                      <a:r>
                        <a:rPr lang="ru-RU" sz="800" u="none" strike="noStrike" dirty="0"/>
                        <a:t>ЗНО лимфоидной и кроветворной тканей, лекарственная терапия с применением </a:t>
                      </a:r>
                      <a:r>
                        <a:rPr lang="ru-RU" sz="800" u="none" strike="noStrike" dirty="0" err="1"/>
                        <a:t>моноклональных</a:t>
                      </a:r>
                      <a:r>
                        <a:rPr lang="ru-RU" sz="800" u="none" strike="noStrike" dirty="0"/>
                        <a:t> антител, </a:t>
                      </a:r>
                      <a:r>
                        <a:rPr lang="ru-RU" sz="800" u="none" strike="noStrike" dirty="0" err="1"/>
                        <a:t>ингиб</a:t>
                      </a:r>
                      <a:r>
                        <a:rPr lang="ru-RU" sz="800" u="none" strike="noStrike" dirty="0"/>
                        <a:t>. </a:t>
                      </a:r>
                      <a:r>
                        <a:rPr lang="ru-RU" sz="800" u="none" strike="noStrike" dirty="0" err="1"/>
                        <a:t>протеинкиназы</a:t>
                      </a:r>
                      <a:r>
                        <a:rPr lang="ru-RU" sz="800" u="none" strike="noStrike" dirty="0"/>
                        <a:t>, </a:t>
                      </a:r>
                      <a:r>
                        <a:rPr lang="ru-RU" sz="800" u="none" strike="noStrike" dirty="0" err="1"/>
                        <a:t>ингиб</a:t>
                      </a:r>
                      <a:r>
                        <a:rPr lang="ru-RU" sz="800" u="none" strike="noStrike" dirty="0"/>
                        <a:t>. </a:t>
                      </a:r>
                      <a:r>
                        <a:rPr lang="ru-RU" sz="800" u="none" strike="noStrike" dirty="0" err="1"/>
                        <a:t>протеасом</a:t>
                      </a:r>
                      <a:r>
                        <a:rPr lang="ru-RU" sz="800" u="none" strike="noStrike" dirty="0"/>
                        <a:t>, </a:t>
                      </a:r>
                      <a:r>
                        <a:rPr lang="ru-RU" sz="800" u="none" strike="noStrike" dirty="0" err="1"/>
                        <a:t>иммуномодулятов</a:t>
                      </a:r>
                      <a:r>
                        <a:rPr lang="ru-RU" sz="800" u="none" strike="noStrike" dirty="0"/>
                        <a:t>, </a:t>
                      </a:r>
                      <a:r>
                        <a:rPr lang="ru-RU" sz="800" u="none" strike="noStrike" dirty="0" err="1"/>
                        <a:t>ингиб</a:t>
                      </a:r>
                      <a:r>
                        <a:rPr lang="ru-RU" sz="800" u="none" strike="noStrike" dirty="0"/>
                        <a:t>. контрольных точек (за исключением отдельных препаратов), взрослые (уровень 3)</a:t>
                      </a:r>
                      <a:endParaRPr lang="ru-RU" sz="800" b="0" i="0" u="none" strike="noStrike" dirty="0">
                        <a:solidFill>
                          <a:srgbClr val="000000"/>
                        </a:solidFill>
                        <a:latin typeface="Times New Roman"/>
                      </a:endParaRPr>
                    </a:p>
                  </a:txBody>
                  <a:tcPr marL="0" marR="0" marT="0" marB="0"/>
                </a:tc>
                <a:tc>
                  <a:txBody>
                    <a:bodyPr/>
                    <a:lstStyle/>
                    <a:p>
                      <a:pPr algn="ctr" fontAlgn="b"/>
                      <a:r>
                        <a:rPr lang="ru-RU" sz="800" u="none" strike="noStrike"/>
                        <a:t>53,90%</a:t>
                      </a:r>
                      <a:endParaRPr lang="ru-RU" sz="800" b="0" i="0" u="none" strike="noStrike">
                        <a:solidFill>
                          <a:srgbClr val="000000"/>
                        </a:solidFill>
                        <a:latin typeface="Times New Roman"/>
                      </a:endParaRPr>
                    </a:p>
                  </a:txBody>
                  <a:tcPr marL="0" marR="0" marT="0" marB="0" anchor="b"/>
                </a:tc>
              </a:tr>
              <a:tr h="402489">
                <a:tc>
                  <a:txBody>
                    <a:bodyPr/>
                    <a:lstStyle/>
                    <a:p>
                      <a:pPr algn="ctr" fontAlgn="b"/>
                      <a:r>
                        <a:rPr lang="en-US" sz="800" u="none" strike="noStrike"/>
                        <a:t>st19.100</a:t>
                      </a:r>
                      <a:endParaRPr lang="en-US" sz="800" b="0" i="0" u="none" strike="noStrike">
                        <a:solidFill>
                          <a:srgbClr val="000000"/>
                        </a:solidFill>
                        <a:latin typeface="Times New Roman"/>
                      </a:endParaRPr>
                    </a:p>
                  </a:txBody>
                  <a:tcPr marL="0" marR="0" marT="0" marB="0" anchor="b"/>
                </a:tc>
                <a:tc>
                  <a:txBody>
                    <a:bodyPr/>
                    <a:lstStyle/>
                    <a:p>
                      <a:pPr lvl="1" algn="l" fontAlgn="t"/>
                      <a:r>
                        <a:rPr lang="ru-RU" sz="800" u="none" strike="noStrike" dirty="0"/>
                        <a:t>ЗНО лимфоидной и кроветворной тканей, лекарственная терапия с применением </a:t>
                      </a:r>
                      <a:r>
                        <a:rPr lang="ru-RU" sz="800" u="none" strike="noStrike" dirty="0" err="1"/>
                        <a:t>моноклональных</a:t>
                      </a:r>
                      <a:r>
                        <a:rPr lang="ru-RU" sz="800" u="none" strike="noStrike" dirty="0"/>
                        <a:t> антител, </a:t>
                      </a:r>
                      <a:r>
                        <a:rPr lang="ru-RU" sz="800" u="none" strike="noStrike" dirty="0" err="1"/>
                        <a:t>ингиб</a:t>
                      </a:r>
                      <a:r>
                        <a:rPr lang="ru-RU" sz="800" u="none" strike="noStrike" dirty="0"/>
                        <a:t>. </a:t>
                      </a:r>
                      <a:r>
                        <a:rPr lang="ru-RU" sz="800" u="none" strike="noStrike" dirty="0" err="1"/>
                        <a:t>протеинкиназы</a:t>
                      </a:r>
                      <a:r>
                        <a:rPr lang="ru-RU" sz="800" u="none" strike="noStrike" dirty="0"/>
                        <a:t>, </a:t>
                      </a:r>
                      <a:r>
                        <a:rPr lang="ru-RU" sz="800" u="none" strike="noStrike" dirty="0" err="1"/>
                        <a:t>ингиб</a:t>
                      </a:r>
                      <a:r>
                        <a:rPr lang="ru-RU" sz="800" u="none" strike="noStrike" dirty="0"/>
                        <a:t>. </a:t>
                      </a:r>
                      <a:r>
                        <a:rPr lang="ru-RU" sz="800" u="none" strike="noStrike" dirty="0" err="1"/>
                        <a:t>протеасом</a:t>
                      </a:r>
                      <a:r>
                        <a:rPr lang="ru-RU" sz="800" u="none" strike="noStrike" dirty="0"/>
                        <a:t>, </a:t>
                      </a:r>
                      <a:r>
                        <a:rPr lang="ru-RU" sz="800" u="none" strike="noStrike" dirty="0" err="1"/>
                        <a:t>иммуномодулятов</a:t>
                      </a:r>
                      <a:r>
                        <a:rPr lang="ru-RU" sz="800" u="none" strike="noStrike" dirty="0"/>
                        <a:t>, </a:t>
                      </a:r>
                      <a:r>
                        <a:rPr lang="ru-RU" sz="800" u="none" strike="noStrike" dirty="0" err="1"/>
                        <a:t>ингиб</a:t>
                      </a:r>
                      <a:r>
                        <a:rPr lang="ru-RU" sz="800" u="none" strike="noStrike" dirty="0"/>
                        <a:t>. контрольных точек (по перечню отдельных препаратов), взрослые (уровень 1)</a:t>
                      </a:r>
                      <a:endParaRPr lang="ru-RU" sz="800" b="0" i="0" u="none" strike="noStrike" dirty="0">
                        <a:solidFill>
                          <a:srgbClr val="000000"/>
                        </a:solidFill>
                        <a:latin typeface="Times New Roman"/>
                      </a:endParaRPr>
                    </a:p>
                  </a:txBody>
                  <a:tcPr marL="0" marR="0" marT="0" marB="0"/>
                </a:tc>
                <a:tc>
                  <a:txBody>
                    <a:bodyPr/>
                    <a:lstStyle/>
                    <a:p>
                      <a:pPr algn="ctr" fontAlgn="b"/>
                      <a:r>
                        <a:rPr lang="ru-RU" sz="800" u="none" strike="noStrike"/>
                        <a:t>13,18%</a:t>
                      </a:r>
                      <a:endParaRPr lang="ru-RU" sz="800" b="0" i="0" u="none" strike="noStrike">
                        <a:solidFill>
                          <a:srgbClr val="000000"/>
                        </a:solidFill>
                        <a:latin typeface="Times New Roman"/>
                      </a:endParaRPr>
                    </a:p>
                  </a:txBody>
                  <a:tcPr marL="0" marR="0" marT="0" marB="0" anchor="b"/>
                </a:tc>
              </a:tr>
              <a:tr h="402489">
                <a:tc>
                  <a:txBody>
                    <a:bodyPr/>
                    <a:lstStyle/>
                    <a:p>
                      <a:pPr algn="ctr" fontAlgn="b"/>
                      <a:r>
                        <a:rPr lang="en-US" sz="800" u="none" strike="noStrike"/>
                        <a:t>st19.101</a:t>
                      </a:r>
                      <a:endParaRPr lang="en-US" sz="800" b="0" i="0" u="none" strike="noStrike">
                        <a:solidFill>
                          <a:srgbClr val="000000"/>
                        </a:solidFill>
                        <a:latin typeface="Times New Roman"/>
                      </a:endParaRPr>
                    </a:p>
                  </a:txBody>
                  <a:tcPr marL="0" marR="0" marT="0" marB="0" anchor="b"/>
                </a:tc>
                <a:tc>
                  <a:txBody>
                    <a:bodyPr/>
                    <a:lstStyle/>
                    <a:p>
                      <a:pPr lvl="1" algn="l" fontAlgn="t"/>
                      <a:r>
                        <a:rPr lang="ru-RU" sz="800" u="none" strike="noStrike" dirty="0"/>
                        <a:t>ЗНО лимфоидной и кроветворной тканей, лекарственная терапия с применением </a:t>
                      </a:r>
                      <a:r>
                        <a:rPr lang="ru-RU" sz="800" u="none" strike="noStrike" dirty="0" err="1"/>
                        <a:t>моноклональных</a:t>
                      </a:r>
                      <a:r>
                        <a:rPr lang="ru-RU" sz="800" u="none" strike="noStrike" dirty="0"/>
                        <a:t> антител, </a:t>
                      </a:r>
                      <a:r>
                        <a:rPr lang="ru-RU" sz="800" u="none" strike="noStrike" dirty="0" err="1"/>
                        <a:t>ингиб</a:t>
                      </a:r>
                      <a:r>
                        <a:rPr lang="ru-RU" sz="800" u="none" strike="noStrike" dirty="0"/>
                        <a:t>. </a:t>
                      </a:r>
                      <a:r>
                        <a:rPr lang="ru-RU" sz="800" u="none" strike="noStrike" dirty="0" err="1"/>
                        <a:t>протеинкиназы</a:t>
                      </a:r>
                      <a:r>
                        <a:rPr lang="ru-RU" sz="800" u="none" strike="noStrike" dirty="0"/>
                        <a:t>, </a:t>
                      </a:r>
                      <a:r>
                        <a:rPr lang="ru-RU" sz="800" u="none" strike="noStrike" dirty="0" err="1"/>
                        <a:t>ингиб</a:t>
                      </a:r>
                      <a:r>
                        <a:rPr lang="ru-RU" sz="800" u="none" strike="noStrike" dirty="0"/>
                        <a:t>. </a:t>
                      </a:r>
                      <a:r>
                        <a:rPr lang="ru-RU" sz="800" u="none" strike="noStrike" dirty="0" err="1"/>
                        <a:t>протеасом</a:t>
                      </a:r>
                      <a:r>
                        <a:rPr lang="ru-RU" sz="800" u="none" strike="noStrike" dirty="0"/>
                        <a:t>, </a:t>
                      </a:r>
                      <a:r>
                        <a:rPr lang="ru-RU" sz="800" u="none" strike="noStrike" dirty="0" err="1"/>
                        <a:t>иммуномодулятов</a:t>
                      </a:r>
                      <a:r>
                        <a:rPr lang="ru-RU" sz="800" u="none" strike="noStrike" dirty="0"/>
                        <a:t>, </a:t>
                      </a:r>
                      <a:r>
                        <a:rPr lang="ru-RU" sz="800" u="none" strike="noStrike" dirty="0" err="1"/>
                        <a:t>ингиб</a:t>
                      </a:r>
                      <a:r>
                        <a:rPr lang="ru-RU" sz="800" u="none" strike="noStrike" dirty="0"/>
                        <a:t>. контрольных точек (по перечню отдельных препаратов), взрослые (уровень 2)</a:t>
                      </a:r>
                      <a:endParaRPr lang="ru-RU" sz="800" b="0" i="0" u="none" strike="noStrike" dirty="0">
                        <a:solidFill>
                          <a:srgbClr val="000000"/>
                        </a:solidFill>
                        <a:latin typeface="Times New Roman"/>
                      </a:endParaRPr>
                    </a:p>
                  </a:txBody>
                  <a:tcPr marL="0" marR="0" marT="0" marB="0"/>
                </a:tc>
                <a:tc>
                  <a:txBody>
                    <a:bodyPr/>
                    <a:lstStyle/>
                    <a:p>
                      <a:pPr algn="ctr" fontAlgn="b"/>
                      <a:r>
                        <a:rPr lang="ru-RU" sz="800" u="none" strike="noStrike"/>
                        <a:t>22,12%</a:t>
                      </a:r>
                      <a:endParaRPr lang="ru-RU" sz="800" b="0" i="0" u="none" strike="noStrike">
                        <a:solidFill>
                          <a:srgbClr val="000000"/>
                        </a:solidFill>
                        <a:latin typeface="Times New Roman"/>
                      </a:endParaRPr>
                    </a:p>
                  </a:txBody>
                  <a:tcPr marL="0" marR="0" marT="0" marB="0" anchor="b"/>
                </a:tc>
              </a:tr>
              <a:tr h="402489">
                <a:tc>
                  <a:txBody>
                    <a:bodyPr/>
                    <a:lstStyle/>
                    <a:p>
                      <a:pPr algn="ctr" fontAlgn="b"/>
                      <a:r>
                        <a:rPr lang="en-US" sz="800" u="none" strike="noStrike"/>
                        <a:t>st19.102</a:t>
                      </a:r>
                      <a:endParaRPr lang="en-US" sz="800" b="0" i="0" u="none" strike="noStrike">
                        <a:solidFill>
                          <a:srgbClr val="000000"/>
                        </a:solidFill>
                        <a:latin typeface="Times New Roman"/>
                      </a:endParaRPr>
                    </a:p>
                  </a:txBody>
                  <a:tcPr marL="0" marR="0" marT="0" marB="0" anchor="b"/>
                </a:tc>
                <a:tc>
                  <a:txBody>
                    <a:bodyPr/>
                    <a:lstStyle/>
                    <a:p>
                      <a:pPr lvl="1" algn="l" fontAlgn="t"/>
                      <a:r>
                        <a:rPr lang="ru-RU" sz="800" u="none" strike="noStrike" dirty="0"/>
                        <a:t>ЗНО лимфоидной и кроветворной тканей, лекарственная терапия с применением </a:t>
                      </a:r>
                      <a:r>
                        <a:rPr lang="ru-RU" sz="800" u="none" strike="noStrike" dirty="0" err="1"/>
                        <a:t>моноклональных</a:t>
                      </a:r>
                      <a:r>
                        <a:rPr lang="ru-RU" sz="800" u="none" strike="noStrike" dirty="0"/>
                        <a:t> антител, </a:t>
                      </a:r>
                      <a:r>
                        <a:rPr lang="ru-RU" sz="800" u="none" strike="noStrike" dirty="0" err="1"/>
                        <a:t>ингиб</a:t>
                      </a:r>
                      <a:r>
                        <a:rPr lang="ru-RU" sz="800" u="none" strike="noStrike" dirty="0"/>
                        <a:t>. </a:t>
                      </a:r>
                      <a:r>
                        <a:rPr lang="ru-RU" sz="800" u="none" strike="noStrike" dirty="0" err="1"/>
                        <a:t>протеинкиназы</a:t>
                      </a:r>
                      <a:r>
                        <a:rPr lang="ru-RU" sz="800" u="none" strike="noStrike" dirty="0"/>
                        <a:t>, </a:t>
                      </a:r>
                      <a:r>
                        <a:rPr lang="ru-RU" sz="800" u="none" strike="noStrike" dirty="0" err="1"/>
                        <a:t>ингиб</a:t>
                      </a:r>
                      <a:r>
                        <a:rPr lang="ru-RU" sz="800" u="none" strike="noStrike" dirty="0"/>
                        <a:t>. </a:t>
                      </a:r>
                      <a:r>
                        <a:rPr lang="ru-RU" sz="800" u="none" strike="noStrike" dirty="0" err="1"/>
                        <a:t>протеасом</a:t>
                      </a:r>
                      <a:r>
                        <a:rPr lang="ru-RU" sz="800" u="none" strike="noStrike" dirty="0"/>
                        <a:t>, </a:t>
                      </a:r>
                      <a:r>
                        <a:rPr lang="ru-RU" sz="800" u="none" strike="noStrike" dirty="0" err="1"/>
                        <a:t>иммуномодулятов</a:t>
                      </a:r>
                      <a:r>
                        <a:rPr lang="ru-RU" sz="800" u="none" strike="noStrike" dirty="0"/>
                        <a:t>, </a:t>
                      </a:r>
                      <a:r>
                        <a:rPr lang="ru-RU" sz="800" u="none" strike="noStrike" dirty="0" err="1"/>
                        <a:t>ингиб</a:t>
                      </a:r>
                      <a:r>
                        <a:rPr lang="ru-RU" sz="800" u="none" strike="noStrike" dirty="0"/>
                        <a:t>. контрольных точек (по перечню отдельных препаратов), взрослые (уровень 3)</a:t>
                      </a:r>
                      <a:endParaRPr lang="ru-RU" sz="800" b="0" i="0" u="none" strike="noStrike" dirty="0">
                        <a:solidFill>
                          <a:srgbClr val="000000"/>
                        </a:solidFill>
                        <a:latin typeface="Times New Roman"/>
                      </a:endParaRPr>
                    </a:p>
                  </a:txBody>
                  <a:tcPr marL="0" marR="0" marT="0" marB="0"/>
                </a:tc>
                <a:tc>
                  <a:txBody>
                    <a:bodyPr/>
                    <a:lstStyle/>
                    <a:p>
                      <a:pPr algn="ctr" fontAlgn="b"/>
                      <a:r>
                        <a:rPr lang="ru-RU" sz="800" u="none" strike="noStrike" dirty="0"/>
                        <a:t>28,24%</a:t>
                      </a:r>
                      <a:endParaRPr lang="ru-RU" sz="800" b="0" i="0" u="none" strike="noStrike" dirty="0">
                        <a:solidFill>
                          <a:srgbClr val="000000"/>
                        </a:solidFill>
                        <a:latin typeface="Times New Roman"/>
                      </a:endParaRPr>
                    </a:p>
                  </a:txBody>
                  <a:tcPr marL="0" marR="0" marT="0" marB="0" anchor="b"/>
                </a:tc>
              </a:tr>
            </a:tbl>
          </a:graphicData>
        </a:graphic>
      </p:graphicFrame>
      <p:graphicFrame>
        <p:nvGraphicFramePr>
          <p:cNvPr id="5" name="Таблица 4"/>
          <p:cNvGraphicFramePr>
            <a:graphicFrameLocks noGrp="1"/>
          </p:cNvGraphicFramePr>
          <p:nvPr/>
        </p:nvGraphicFramePr>
        <p:xfrm>
          <a:off x="714348" y="285728"/>
          <a:ext cx="7786742" cy="182880"/>
        </p:xfrm>
        <a:graphic>
          <a:graphicData uri="http://schemas.openxmlformats.org/drawingml/2006/table">
            <a:tbl>
              <a:tblPr/>
              <a:tblGrid>
                <a:gridCol w="7786742"/>
              </a:tblGrid>
              <a:tr h="175038">
                <a:tc>
                  <a:txBody>
                    <a:bodyPr/>
                    <a:lstStyle/>
                    <a:p>
                      <a:pPr algn="ctr" fontAlgn="b"/>
                      <a:r>
                        <a:rPr lang="ru-RU" sz="1200" b="1" i="0" u="none" strike="noStrike" dirty="0">
                          <a:solidFill>
                            <a:srgbClr val="000000"/>
                          </a:solidFill>
                          <a:latin typeface="Times New Roman"/>
                        </a:rPr>
                        <a:t>Доля заработной платы и прочих расходов в структуре стоимости </a:t>
                      </a:r>
                      <a:r>
                        <a:rPr lang="ru-RU" sz="1200" b="1" i="0" u="none" strike="noStrike" dirty="0" smtClean="0">
                          <a:solidFill>
                            <a:srgbClr val="000000"/>
                          </a:solidFill>
                          <a:latin typeface="Times New Roman"/>
                        </a:rPr>
                        <a:t>КСГ в круглосуточном стационаре</a:t>
                      </a:r>
                      <a:endParaRPr lang="ru-RU" sz="1200" b="1" i="0" u="none" strike="noStrike" dirty="0">
                        <a:solidFill>
                          <a:srgbClr val="000000"/>
                        </a:solidFill>
                        <a:latin typeface="Times New Roman"/>
                      </a:endParaRPr>
                    </a:p>
                  </a:txBody>
                  <a:tcPr marL="0" marR="0" marT="0" marB="0" anchor="b">
                    <a:lnL>
                      <a:noFill/>
                    </a:lnL>
                    <a:lnR>
                      <a:noFill/>
                    </a:lnR>
                    <a:lnT>
                      <a:noFill/>
                    </a:lnT>
                    <a:lnB>
                      <a:noFill/>
                    </a:lnB>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285720" y="642922"/>
          <a:ext cx="8572560" cy="6000785"/>
        </p:xfrm>
        <a:graphic>
          <a:graphicData uri="http://schemas.openxmlformats.org/drawingml/2006/table">
            <a:tbl>
              <a:tblPr>
                <a:tableStyleId>{3C2FFA5D-87B4-456A-9821-1D502468CF0F}</a:tableStyleId>
              </a:tblPr>
              <a:tblGrid>
                <a:gridCol w="977271"/>
                <a:gridCol w="6772323"/>
                <a:gridCol w="822966"/>
              </a:tblGrid>
              <a:tr h="124806">
                <a:tc>
                  <a:txBody>
                    <a:bodyPr/>
                    <a:lstStyle/>
                    <a:p>
                      <a:pPr algn="ctr" fontAlgn="t"/>
                      <a:r>
                        <a:rPr lang="ru-RU" sz="800" b="1" u="none" strike="noStrike" dirty="0" smtClean="0"/>
                        <a:t>№ КСГ</a:t>
                      </a:r>
                      <a:endParaRPr lang="ru-RU" sz="800" b="1" i="0" u="none" strike="noStrike" dirty="0">
                        <a:solidFill>
                          <a:srgbClr val="000000"/>
                        </a:solidFill>
                        <a:latin typeface="Times New Roman"/>
                      </a:endParaRPr>
                    </a:p>
                  </a:txBody>
                  <a:tcPr marL="0" marR="0" marT="0" marB="0"/>
                </a:tc>
                <a:tc>
                  <a:txBody>
                    <a:bodyPr/>
                    <a:lstStyle/>
                    <a:p>
                      <a:pPr algn="ctr" fontAlgn="t"/>
                      <a:r>
                        <a:rPr lang="ru-RU" sz="800" b="1" u="none" strike="noStrike" dirty="0" smtClean="0"/>
                        <a:t>Наименование КСГ</a:t>
                      </a:r>
                      <a:endParaRPr lang="ru-RU" sz="800" b="1" i="0" u="none" strike="noStrike" dirty="0">
                        <a:solidFill>
                          <a:srgbClr val="000000"/>
                        </a:solidFill>
                        <a:latin typeface="Times New Roman"/>
                      </a:endParaRPr>
                    </a:p>
                  </a:txBody>
                  <a:tcPr marL="0" marR="0" marT="0" marB="0"/>
                </a:tc>
                <a:tc>
                  <a:txBody>
                    <a:bodyPr/>
                    <a:lstStyle/>
                    <a:p>
                      <a:pPr algn="ctr" fontAlgn="t"/>
                      <a:r>
                        <a:rPr lang="ru-RU" sz="800" b="1" u="none" strike="noStrike" dirty="0" smtClean="0"/>
                        <a:t>Доля</a:t>
                      </a:r>
                      <a:endParaRPr lang="ru-RU" sz="800" b="1" i="0" u="none" strike="noStrike" dirty="0">
                        <a:solidFill>
                          <a:srgbClr val="000000"/>
                        </a:solidFill>
                        <a:latin typeface="Times New Roman"/>
                      </a:endParaRPr>
                    </a:p>
                  </a:txBody>
                  <a:tcPr marL="0" marR="0" marT="0" marB="0"/>
                </a:tc>
              </a:tr>
              <a:tr h="235697">
                <a:tc>
                  <a:txBody>
                    <a:bodyPr/>
                    <a:lstStyle/>
                    <a:p>
                      <a:pPr algn="ctr" fontAlgn="ctr"/>
                      <a:r>
                        <a:rPr lang="en-US" sz="800" u="none" strike="noStrike" dirty="0" smtClean="0"/>
                        <a:t>ds19.037</a:t>
                      </a:r>
                      <a:endParaRPr lang="en-US" sz="800" b="0" i="0" u="none" strike="noStrike" dirty="0">
                        <a:solidFill>
                          <a:srgbClr val="000000"/>
                        </a:solidFill>
                        <a:latin typeface="Times New Roman"/>
                      </a:endParaRPr>
                    </a:p>
                  </a:txBody>
                  <a:tcPr marL="0" marR="0" marT="0" marB="0" anchor="ctr"/>
                </a:tc>
                <a:tc>
                  <a:txBody>
                    <a:bodyPr/>
                    <a:lstStyle/>
                    <a:p>
                      <a:pPr lvl="1" algn="l" fontAlgn="ctr"/>
                      <a:r>
                        <a:rPr lang="ru-RU" sz="800" u="none" strike="noStrike" dirty="0"/>
                        <a:t>Лекарственная терапия при злокачественных новообразованиях (кроме лимфоидной и кроветворной тканей), взрослые (уровень 1)</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a:t>11,93%</a:t>
                      </a:r>
                      <a:endParaRPr lang="ru-RU" sz="800" b="0" i="0" u="none" strike="noStrike">
                        <a:solidFill>
                          <a:srgbClr val="000000"/>
                        </a:solidFill>
                        <a:latin typeface="Times New Roman"/>
                      </a:endParaRPr>
                    </a:p>
                  </a:txBody>
                  <a:tcPr marL="0" marR="0" marT="0" marB="0" anchor="ctr"/>
                </a:tc>
              </a:tr>
              <a:tr h="235697">
                <a:tc>
                  <a:txBody>
                    <a:bodyPr/>
                    <a:lstStyle/>
                    <a:p>
                      <a:pPr algn="ctr" fontAlgn="ctr"/>
                      <a:r>
                        <a:rPr lang="en-US" sz="800" u="none" strike="noStrike" dirty="0"/>
                        <a:t>ds19.038</a:t>
                      </a:r>
                      <a:endParaRPr lang="en-US" sz="800" b="0" i="0" u="none" strike="noStrike" dirty="0">
                        <a:solidFill>
                          <a:srgbClr val="000000"/>
                        </a:solidFill>
                        <a:latin typeface="Times New Roman"/>
                      </a:endParaRPr>
                    </a:p>
                  </a:txBody>
                  <a:tcPr marL="0" marR="0" marT="0" marB="0" anchor="ctr"/>
                </a:tc>
                <a:tc>
                  <a:txBody>
                    <a:bodyPr/>
                    <a:lstStyle/>
                    <a:p>
                      <a:pPr lvl="1" algn="l" fontAlgn="ctr"/>
                      <a:r>
                        <a:rPr lang="ru-RU" sz="800" u="none" strike="noStrike" dirty="0"/>
                        <a:t>Лекарственная терапия при злокачественных новообразованиях (кроме лимфоидной и кроветворной тканей), взрослые (уровень 2)</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a:t>5,99%</a:t>
                      </a:r>
                      <a:endParaRPr lang="ru-RU" sz="800" b="0" i="0" u="none" strike="noStrike">
                        <a:solidFill>
                          <a:srgbClr val="000000"/>
                        </a:solidFill>
                        <a:latin typeface="Times New Roman"/>
                      </a:endParaRPr>
                    </a:p>
                  </a:txBody>
                  <a:tcPr marL="0" marR="0" marT="0" marB="0" anchor="ctr"/>
                </a:tc>
              </a:tr>
              <a:tr h="235697">
                <a:tc>
                  <a:txBody>
                    <a:bodyPr/>
                    <a:lstStyle/>
                    <a:p>
                      <a:pPr algn="ctr" fontAlgn="ctr"/>
                      <a:r>
                        <a:rPr lang="en-US" sz="800" u="none" strike="noStrike"/>
                        <a:t>ds19.039</a:t>
                      </a:r>
                      <a:endParaRPr lang="en-US" sz="800" b="0" i="0" u="none" strike="noStrike">
                        <a:solidFill>
                          <a:srgbClr val="000000"/>
                        </a:solidFill>
                        <a:latin typeface="Times New Roman"/>
                      </a:endParaRPr>
                    </a:p>
                  </a:txBody>
                  <a:tcPr marL="0" marR="0" marT="0" marB="0" anchor="ctr"/>
                </a:tc>
                <a:tc>
                  <a:txBody>
                    <a:bodyPr/>
                    <a:lstStyle/>
                    <a:p>
                      <a:pPr lvl="1" algn="l" fontAlgn="ctr"/>
                      <a:r>
                        <a:rPr lang="ru-RU" sz="800" u="none" strike="noStrike" dirty="0"/>
                        <a:t>Лекарственная терапия при злокачественных новообразованиях (кроме лимфоидной и кроветворной тканей), взрослые (уровень 3)</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a:t>29,39%</a:t>
                      </a:r>
                      <a:endParaRPr lang="ru-RU" sz="800" b="0" i="0" u="none" strike="noStrike">
                        <a:solidFill>
                          <a:srgbClr val="000000"/>
                        </a:solidFill>
                        <a:latin typeface="Times New Roman"/>
                      </a:endParaRPr>
                    </a:p>
                  </a:txBody>
                  <a:tcPr marL="0" marR="0" marT="0" marB="0" anchor="ctr"/>
                </a:tc>
              </a:tr>
              <a:tr h="235697">
                <a:tc>
                  <a:txBody>
                    <a:bodyPr/>
                    <a:lstStyle/>
                    <a:p>
                      <a:pPr algn="ctr" fontAlgn="ctr"/>
                      <a:r>
                        <a:rPr lang="en-US" sz="800" u="none" strike="noStrike"/>
                        <a:t>ds19.040</a:t>
                      </a:r>
                      <a:endParaRPr lang="en-US" sz="800" b="0" i="0" u="none" strike="noStrike">
                        <a:solidFill>
                          <a:srgbClr val="000000"/>
                        </a:solidFill>
                        <a:latin typeface="Times New Roman"/>
                      </a:endParaRPr>
                    </a:p>
                  </a:txBody>
                  <a:tcPr marL="0" marR="0" marT="0" marB="0" anchor="ctr"/>
                </a:tc>
                <a:tc>
                  <a:txBody>
                    <a:bodyPr/>
                    <a:lstStyle/>
                    <a:p>
                      <a:pPr lvl="1" algn="l" fontAlgn="ctr"/>
                      <a:r>
                        <a:rPr lang="ru-RU" sz="800" u="none" strike="noStrike" dirty="0"/>
                        <a:t>Лекарственная терапия при злокачественных новообразованиях (кроме лимфоидной и кроветворной тканей), взрослые (уровень 4)</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a:t>3,23%</a:t>
                      </a:r>
                      <a:endParaRPr lang="ru-RU" sz="800" b="0" i="0" u="none" strike="noStrike">
                        <a:solidFill>
                          <a:srgbClr val="000000"/>
                        </a:solidFill>
                        <a:latin typeface="Times New Roman"/>
                      </a:endParaRPr>
                    </a:p>
                  </a:txBody>
                  <a:tcPr marL="0" marR="0" marT="0" marB="0" anchor="ctr"/>
                </a:tc>
              </a:tr>
              <a:tr h="235697">
                <a:tc>
                  <a:txBody>
                    <a:bodyPr/>
                    <a:lstStyle/>
                    <a:p>
                      <a:pPr algn="ctr" fontAlgn="ctr"/>
                      <a:r>
                        <a:rPr lang="en-US" sz="800" u="none" strike="noStrike"/>
                        <a:t>ds19.041</a:t>
                      </a:r>
                      <a:endParaRPr lang="en-US" sz="800" b="0" i="0" u="none" strike="noStrike">
                        <a:solidFill>
                          <a:srgbClr val="000000"/>
                        </a:solidFill>
                        <a:latin typeface="Times New Roman"/>
                      </a:endParaRPr>
                    </a:p>
                  </a:txBody>
                  <a:tcPr marL="0" marR="0" marT="0" marB="0" anchor="ctr"/>
                </a:tc>
                <a:tc>
                  <a:txBody>
                    <a:bodyPr/>
                    <a:lstStyle/>
                    <a:p>
                      <a:pPr lvl="1" algn="l" fontAlgn="ctr"/>
                      <a:r>
                        <a:rPr lang="ru-RU" sz="800" u="none" strike="noStrike" dirty="0"/>
                        <a:t>Лекарственная терапия при злокачественных новообразованиях (кроме лимфоидной и кроветворной тканей), взрослые (уровень 5)</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a:t>4,14%</a:t>
                      </a:r>
                      <a:endParaRPr lang="ru-RU" sz="800" b="0" i="0" u="none" strike="noStrike">
                        <a:solidFill>
                          <a:srgbClr val="000000"/>
                        </a:solidFill>
                        <a:latin typeface="Times New Roman"/>
                      </a:endParaRPr>
                    </a:p>
                  </a:txBody>
                  <a:tcPr marL="0" marR="0" marT="0" marB="0" anchor="ctr"/>
                </a:tc>
              </a:tr>
              <a:tr h="235697">
                <a:tc>
                  <a:txBody>
                    <a:bodyPr/>
                    <a:lstStyle/>
                    <a:p>
                      <a:pPr algn="ctr" fontAlgn="ctr"/>
                      <a:r>
                        <a:rPr lang="en-US" sz="800" u="none" strike="noStrike"/>
                        <a:t>ds19.042</a:t>
                      </a:r>
                      <a:endParaRPr lang="en-US" sz="800" b="0" i="0" u="none" strike="noStrike">
                        <a:solidFill>
                          <a:srgbClr val="000000"/>
                        </a:solidFill>
                        <a:latin typeface="Times New Roman"/>
                      </a:endParaRPr>
                    </a:p>
                  </a:txBody>
                  <a:tcPr marL="0" marR="0" marT="0" marB="0" anchor="ctr"/>
                </a:tc>
                <a:tc>
                  <a:txBody>
                    <a:bodyPr/>
                    <a:lstStyle/>
                    <a:p>
                      <a:pPr lvl="1" algn="l" fontAlgn="ctr"/>
                      <a:r>
                        <a:rPr lang="ru-RU" sz="800" u="none" strike="noStrike" dirty="0"/>
                        <a:t>Лекарственная терапия при злокачественных новообразованиях (кроме лимфоидной и кроветворной тканей), взрослые (уровень 6)</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a:t>3,97%</a:t>
                      </a:r>
                      <a:endParaRPr lang="ru-RU" sz="800" b="0" i="0" u="none" strike="noStrike">
                        <a:solidFill>
                          <a:srgbClr val="000000"/>
                        </a:solidFill>
                        <a:latin typeface="Times New Roman"/>
                      </a:endParaRPr>
                    </a:p>
                  </a:txBody>
                  <a:tcPr marL="0" marR="0" marT="0" marB="0" anchor="ctr"/>
                </a:tc>
              </a:tr>
              <a:tr h="235697">
                <a:tc>
                  <a:txBody>
                    <a:bodyPr/>
                    <a:lstStyle/>
                    <a:p>
                      <a:pPr algn="ctr" fontAlgn="ctr"/>
                      <a:r>
                        <a:rPr lang="en-US" sz="800" u="none" strike="noStrike"/>
                        <a:t>ds19.043</a:t>
                      </a:r>
                      <a:endParaRPr lang="en-US" sz="800" b="0" i="0" u="none" strike="noStrike">
                        <a:solidFill>
                          <a:srgbClr val="000000"/>
                        </a:solidFill>
                        <a:latin typeface="Times New Roman"/>
                      </a:endParaRPr>
                    </a:p>
                  </a:txBody>
                  <a:tcPr marL="0" marR="0" marT="0" marB="0" anchor="ctr"/>
                </a:tc>
                <a:tc>
                  <a:txBody>
                    <a:bodyPr/>
                    <a:lstStyle/>
                    <a:p>
                      <a:pPr lvl="1" algn="l" fontAlgn="ctr"/>
                      <a:r>
                        <a:rPr lang="ru-RU" sz="800" u="none" strike="noStrike" dirty="0"/>
                        <a:t>Лекарственная терапия при злокачественных новообразованиях (кроме лимфоидной и кроветворной тканей), взрослые (уровень 7)</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a:t>3,96%</a:t>
                      </a:r>
                      <a:endParaRPr lang="ru-RU" sz="800" b="0" i="0" u="none" strike="noStrike">
                        <a:solidFill>
                          <a:srgbClr val="000000"/>
                        </a:solidFill>
                        <a:latin typeface="Times New Roman"/>
                      </a:endParaRPr>
                    </a:p>
                  </a:txBody>
                  <a:tcPr marL="0" marR="0" marT="0" marB="0" anchor="ctr"/>
                </a:tc>
              </a:tr>
              <a:tr h="235697">
                <a:tc>
                  <a:txBody>
                    <a:bodyPr/>
                    <a:lstStyle/>
                    <a:p>
                      <a:pPr algn="ctr" fontAlgn="ctr"/>
                      <a:r>
                        <a:rPr lang="en-US" sz="800" u="none" strike="noStrike"/>
                        <a:t>ds19.044</a:t>
                      </a:r>
                      <a:endParaRPr lang="en-US" sz="800" b="0" i="0" u="none" strike="noStrike">
                        <a:solidFill>
                          <a:srgbClr val="000000"/>
                        </a:solidFill>
                        <a:latin typeface="Times New Roman"/>
                      </a:endParaRPr>
                    </a:p>
                  </a:txBody>
                  <a:tcPr marL="0" marR="0" marT="0" marB="0" anchor="ctr"/>
                </a:tc>
                <a:tc>
                  <a:txBody>
                    <a:bodyPr/>
                    <a:lstStyle/>
                    <a:p>
                      <a:pPr lvl="1" algn="l" fontAlgn="ctr"/>
                      <a:r>
                        <a:rPr lang="ru-RU" sz="800" u="none" strike="noStrike" dirty="0"/>
                        <a:t>Лекарственная терапия при злокачественных новообразованиях (кроме лимфоидной и кроветворной тканей), взрослые (уровень 8)</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a:t>3,76%</a:t>
                      </a:r>
                      <a:endParaRPr lang="ru-RU" sz="800" b="0" i="0" u="none" strike="noStrike">
                        <a:solidFill>
                          <a:srgbClr val="000000"/>
                        </a:solidFill>
                        <a:latin typeface="Times New Roman"/>
                      </a:endParaRPr>
                    </a:p>
                  </a:txBody>
                  <a:tcPr marL="0" marR="0" marT="0" marB="0" anchor="ctr"/>
                </a:tc>
              </a:tr>
              <a:tr h="235697">
                <a:tc>
                  <a:txBody>
                    <a:bodyPr/>
                    <a:lstStyle/>
                    <a:p>
                      <a:pPr algn="ctr" fontAlgn="ctr"/>
                      <a:r>
                        <a:rPr lang="en-US" sz="800" u="none" strike="noStrike"/>
                        <a:t>ds19.045</a:t>
                      </a:r>
                      <a:endParaRPr lang="en-US" sz="800" b="0" i="0" u="none" strike="noStrike">
                        <a:solidFill>
                          <a:srgbClr val="000000"/>
                        </a:solidFill>
                        <a:latin typeface="Times New Roman"/>
                      </a:endParaRPr>
                    </a:p>
                  </a:txBody>
                  <a:tcPr marL="0" marR="0" marT="0" marB="0" anchor="ctr"/>
                </a:tc>
                <a:tc>
                  <a:txBody>
                    <a:bodyPr/>
                    <a:lstStyle/>
                    <a:p>
                      <a:pPr lvl="1" algn="l" fontAlgn="ctr"/>
                      <a:r>
                        <a:rPr lang="ru-RU" sz="800" u="none" strike="noStrike" dirty="0"/>
                        <a:t>Лекарственная терапия при злокачественных новообразованиях (кроме лимфоидной и кроветворной тканей), взрослые (уровень 9)</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a:t>5,39%</a:t>
                      </a:r>
                      <a:endParaRPr lang="ru-RU" sz="800" b="0" i="0" u="none" strike="noStrike">
                        <a:solidFill>
                          <a:srgbClr val="000000"/>
                        </a:solidFill>
                        <a:latin typeface="Times New Roman"/>
                      </a:endParaRPr>
                    </a:p>
                  </a:txBody>
                  <a:tcPr marL="0" marR="0" marT="0" marB="0" anchor="ctr"/>
                </a:tc>
              </a:tr>
              <a:tr h="235697">
                <a:tc>
                  <a:txBody>
                    <a:bodyPr/>
                    <a:lstStyle/>
                    <a:p>
                      <a:pPr algn="ctr" fontAlgn="ctr"/>
                      <a:r>
                        <a:rPr lang="en-US" sz="800" u="none" strike="noStrike"/>
                        <a:t>ds19.046</a:t>
                      </a:r>
                      <a:endParaRPr lang="en-US" sz="800" b="0" i="0" u="none" strike="noStrike">
                        <a:solidFill>
                          <a:srgbClr val="000000"/>
                        </a:solidFill>
                        <a:latin typeface="Times New Roman"/>
                      </a:endParaRPr>
                    </a:p>
                  </a:txBody>
                  <a:tcPr marL="0" marR="0" marT="0" marB="0" anchor="ctr"/>
                </a:tc>
                <a:tc>
                  <a:txBody>
                    <a:bodyPr/>
                    <a:lstStyle/>
                    <a:p>
                      <a:pPr lvl="1" algn="l" fontAlgn="ctr"/>
                      <a:r>
                        <a:rPr lang="ru-RU" sz="800" u="none" strike="noStrike" dirty="0"/>
                        <a:t>Лекарственная терапия при злокачественных новообразованиях (кроме лимфоидной и кроветворной тканей), взрослые (уровень 10)</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dirty="0"/>
                        <a:t>6,78%</a:t>
                      </a:r>
                      <a:endParaRPr lang="ru-RU" sz="800" b="0" i="0" u="none" strike="noStrike" dirty="0">
                        <a:solidFill>
                          <a:srgbClr val="000000"/>
                        </a:solidFill>
                        <a:latin typeface="Times New Roman"/>
                      </a:endParaRPr>
                    </a:p>
                  </a:txBody>
                  <a:tcPr marL="0" marR="0" marT="0" marB="0" anchor="ctr"/>
                </a:tc>
              </a:tr>
              <a:tr h="235697">
                <a:tc>
                  <a:txBody>
                    <a:bodyPr/>
                    <a:lstStyle/>
                    <a:p>
                      <a:pPr algn="ctr" fontAlgn="ctr"/>
                      <a:r>
                        <a:rPr lang="en-US" sz="800" u="none" strike="noStrike"/>
                        <a:t>ds19.047</a:t>
                      </a:r>
                      <a:endParaRPr lang="en-US" sz="800" b="0" i="0" u="none" strike="noStrike">
                        <a:solidFill>
                          <a:srgbClr val="000000"/>
                        </a:solidFill>
                        <a:latin typeface="Times New Roman"/>
                      </a:endParaRPr>
                    </a:p>
                  </a:txBody>
                  <a:tcPr marL="0" marR="0" marT="0" marB="0" anchor="ctr"/>
                </a:tc>
                <a:tc>
                  <a:txBody>
                    <a:bodyPr/>
                    <a:lstStyle/>
                    <a:p>
                      <a:pPr lvl="1" algn="l" fontAlgn="ctr"/>
                      <a:r>
                        <a:rPr lang="ru-RU" sz="800" u="none" strike="noStrike" dirty="0"/>
                        <a:t>Лекарственная терапия при злокачественных новообразованиях (кроме лимфоидной и кроветворной тканей), взрослые (уровень 11)</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a:t>0,43%</a:t>
                      </a:r>
                      <a:endParaRPr lang="ru-RU" sz="800" b="0" i="0" u="none" strike="noStrike">
                        <a:solidFill>
                          <a:srgbClr val="000000"/>
                        </a:solidFill>
                        <a:latin typeface="Times New Roman"/>
                      </a:endParaRPr>
                    </a:p>
                  </a:txBody>
                  <a:tcPr marL="0" marR="0" marT="0" marB="0" anchor="ctr"/>
                </a:tc>
              </a:tr>
              <a:tr h="235697">
                <a:tc>
                  <a:txBody>
                    <a:bodyPr/>
                    <a:lstStyle/>
                    <a:p>
                      <a:pPr algn="ctr" fontAlgn="ctr"/>
                      <a:r>
                        <a:rPr lang="en-US" sz="800" u="none" strike="noStrike"/>
                        <a:t>ds19.048</a:t>
                      </a:r>
                      <a:endParaRPr lang="en-US" sz="800" b="0" i="0" u="none" strike="noStrike">
                        <a:solidFill>
                          <a:srgbClr val="000000"/>
                        </a:solidFill>
                        <a:latin typeface="Times New Roman"/>
                      </a:endParaRPr>
                    </a:p>
                  </a:txBody>
                  <a:tcPr marL="0" marR="0" marT="0" marB="0" anchor="ctr"/>
                </a:tc>
                <a:tc>
                  <a:txBody>
                    <a:bodyPr/>
                    <a:lstStyle/>
                    <a:p>
                      <a:pPr lvl="1" algn="l" fontAlgn="ctr"/>
                      <a:r>
                        <a:rPr lang="ru-RU" sz="800" u="none" strike="noStrike" dirty="0"/>
                        <a:t>Лекарственная терапия при злокачественных новообразованиях (кроме лимфоидной и кроветворной тканей), взрослые (уровень 12)</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a:t>0,32%</a:t>
                      </a:r>
                      <a:endParaRPr lang="ru-RU" sz="800" b="0" i="0" u="none" strike="noStrike">
                        <a:solidFill>
                          <a:srgbClr val="000000"/>
                        </a:solidFill>
                        <a:latin typeface="Times New Roman"/>
                      </a:endParaRPr>
                    </a:p>
                  </a:txBody>
                  <a:tcPr marL="0" marR="0" marT="0" marB="0" anchor="ctr"/>
                </a:tc>
              </a:tr>
              <a:tr h="235697">
                <a:tc>
                  <a:txBody>
                    <a:bodyPr/>
                    <a:lstStyle/>
                    <a:p>
                      <a:pPr algn="ctr" fontAlgn="ctr"/>
                      <a:r>
                        <a:rPr lang="en-US" sz="800" u="none" strike="noStrike"/>
                        <a:t>ds19.049</a:t>
                      </a:r>
                      <a:endParaRPr lang="en-US" sz="800" b="0" i="0" u="none" strike="noStrike">
                        <a:solidFill>
                          <a:srgbClr val="000000"/>
                        </a:solidFill>
                        <a:latin typeface="Times New Roman"/>
                      </a:endParaRPr>
                    </a:p>
                  </a:txBody>
                  <a:tcPr marL="0" marR="0" marT="0" marB="0" anchor="ctr"/>
                </a:tc>
                <a:tc>
                  <a:txBody>
                    <a:bodyPr/>
                    <a:lstStyle/>
                    <a:p>
                      <a:pPr lvl="1" algn="l" fontAlgn="ctr"/>
                      <a:r>
                        <a:rPr lang="ru-RU" sz="800" u="none" strike="noStrike" dirty="0"/>
                        <a:t>Лекарственная терапия при злокачественных новообразованиях (кроме лимфоидной и кроветворной тканей), взрослые (уровень 13)</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dirty="0"/>
                        <a:t>0,67%</a:t>
                      </a:r>
                      <a:endParaRPr lang="ru-RU" sz="800" b="0" i="0" u="none" strike="noStrike" dirty="0">
                        <a:solidFill>
                          <a:srgbClr val="000000"/>
                        </a:solidFill>
                        <a:latin typeface="Times New Roman"/>
                      </a:endParaRPr>
                    </a:p>
                  </a:txBody>
                  <a:tcPr marL="0" marR="0" marT="0" marB="0" anchor="ctr"/>
                </a:tc>
              </a:tr>
              <a:tr h="235697">
                <a:tc>
                  <a:txBody>
                    <a:bodyPr/>
                    <a:lstStyle/>
                    <a:p>
                      <a:pPr algn="ctr" fontAlgn="ctr"/>
                      <a:r>
                        <a:rPr lang="en-US" sz="800" u="none" strike="noStrike" dirty="0"/>
                        <a:t>ds19.067</a:t>
                      </a:r>
                      <a:endParaRPr lang="en-US" sz="800" b="0" i="0" u="none" strike="noStrike" dirty="0">
                        <a:solidFill>
                          <a:srgbClr val="000000"/>
                        </a:solidFill>
                        <a:latin typeface="Times New Roman"/>
                      </a:endParaRPr>
                    </a:p>
                  </a:txBody>
                  <a:tcPr marL="0" marR="0" marT="0" marB="0" anchor="ctr"/>
                </a:tc>
                <a:tc>
                  <a:txBody>
                    <a:bodyPr/>
                    <a:lstStyle/>
                    <a:p>
                      <a:pPr lvl="1" algn="l" fontAlgn="ctr"/>
                      <a:r>
                        <a:rPr lang="ru-RU" sz="800" u="none" strike="noStrike" dirty="0"/>
                        <a:t>ЗНО лимфоидной и кроветворной тканей, лекарственная терапия, взрослые (уровень 1)</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a:t>36,19%</a:t>
                      </a:r>
                      <a:endParaRPr lang="ru-RU" sz="800" b="0" i="0" u="none" strike="noStrike">
                        <a:solidFill>
                          <a:srgbClr val="000000"/>
                        </a:solidFill>
                        <a:latin typeface="Times New Roman"/>
                      </a:endParaRPr>
                    </a:p>
                  </a:txBody>
                  <a:tcPr marL="0" marR="0" marT="0" marB="0" anchor="ctr"/>
                </a:tc>
              </a:tr>
              <a:tr h="235697">
                <a:tc>
                  <a:txBody>
                    <a:bodyPr/>
                    <a:lstStyle/>
                    <a:p>
                      <a:pPr algn="ctr" fontAlgn="ctr"/>
                      <a:r>
                        <a:rPr lang="en-US" sz="800" u="none" strike="noStrike" dirty="0"/>
                        <a:t>ds19.068</a:t>
                      </a:r>
                      <a:endParaRPr lang="en-US" sz="800" b="0" i="0" u="none" strike="noStrike" dirty="0">
                        <a:solidFill>
                          <a:srgbClr val="000000"/>
                        </a:solidFill>
                        <a:latin typeface="Times New Roman"/>
                      </a:endParaRPr>
                    </a:p>
                  </a:txBody>
                  <a:tcPr marL="0" marR="0" marT="0" marB="0" anchor="ctr"/>
                </a:tc>
                <a:tc>
                  <a:txBody>
                    <a:bodyPr/>
                    <a:lstStyle/>
                    <a:p>
                      <a:pPr lvl="1" algn="l" fontAlgn="ctr"/>
                      <a:r>
                        <a:rPr lang="ru-RU" sz="800" u="none" strike="noStrike" dirty="0"/>
                        <a:t>ЗНО лимфоидной и кроветворной тканей, лекарственная терапия, взрослые (уровень 2)</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a:t>36,19%</a:t>
                      </a:r>
                      <a:endParaRPr lang="ru-RU" sz="800" b="0" i="0" u="none" strike="noStrike">
                        <a:solidFill>
                          <a:srgbClr val="000000"/>
                        </a:solidFill>
                        <a:latin typeface="Times New Roman"/>
                      </a:endParaRPr>
                    </a:p>
                  </a:txBody>
                  <a:tcPr marL="0" marR="0" marT="0" marB="0" anchor="ctr"/>
                </a:tc>
              </a:tr>
              <a:tr h="235697">
                <a:tc>
                  <a:txBody>
                    <a:bodyPr/>
                    <a:lstStyle/>
                    <a:p>
                      <a:pPr algn="ctr" fontAlgn="ctr"/>
                      <a:r>
                        <a:rPr lang="en-US" sz="800" u="none" strike="noStrike"/>
                        <a:t>ds19.069</a:t>
                      </a:r>
                      <a:endParaRPr lang="en-US" sz="800" b="0" i="0" u="none" strike="noStrike">
                        <a:solidFill>
                          <a:srgbClr val="000000"/>
                        </a:solidFill>
                        <a:latin typeface="Times New Roman"/>
                      </a:endParaRPr>
                    </a:p>
                  </a:txBody>
                  <a:tcPr marL="0" marR="0" marT="0" marB="0" anchor="ctr"/>
                </a:tc>
                <a:tc>
                  <a:txBody>
                    <a:bodyPr/>
                    <a:lstStyle/>
                    <a:p>
                      <a:pPr lvl="1" algn="l" fontAlgn="ctr"/>
                      <a:r>
                        <a:rPr lang="ru-RU" sz="800" u="none" strike="noStrike" dirty="0"/>
                        <a:t>ЗНО лимфоидной и кроветворной тканей, лекарственная терапия, взрослые (уровень 3)</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a:t>36,19%</a:t>
                      </a:r>
                      <a:endParaRPr lang="ru-RU" sz="800" b="0" i="0" u="none" strike="noStrike">
                        <a:solidFill>
                          <a:srgbClr val="000000"/>
                        </a:solidFill>
                        <a:latin typeface="Times New Roman"/>
                      </a:endParaRPr>
                    </a:p>
                  </a:txBody>
                  <a:tcPr marL="0" marR="0" marT="0" marB="0" anchor="ctr"/>
                </a:tc>
              </a:tr>
              <a:tr h="235697">
                <a:tc>
                  <a:txBody>
                    <a:bodyPr/>
                    <a:lstStyle/>
                    <a:p>
                      <a:pPr algn="ctr" fontAlgn="ctr"/>
                      <a:r>
                        <a:rPr lang="en-US" sz="800" u="none" strike="noStrike"/>
                        <a:t>ds19.070</a:t>
                      </a:r>
                      <a:endParaRPr lang="en-US" sz="800" b="0" i="0" u="none" strike="noStrike">
                        <a:solidFill>
                          <a:srgbClr val="000000"/>
                        </a:solidFill>
                        <a:latin typeface="Times New Roman"/>
                      </a:endParaRPr>
                    </a:p>
                  </a:txBody>
                  <a:tcPr marL="0" marR="0" marT="0" marB="0" anchor="ctr"/>
                </a:tc>
                <a:tc>
                  <a:txBody>
                    <a:bodyPr/>
                    <a:lstStyle/>
                    <a:p>
                      <a:pPr lvl="1" algn="l" fontAlgn="ctr"/>
                      <a:r>
                        <a:rPr lang="ru-RU" sz="800" u="none" strike="noStrike" dirty="0"/>
                        <a:t>ЗНО лимфоидной и кроветворной тканей, лекарственная терапия, взрослые (уровень 4)</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a:t>36,19%</a:t>
                      </a:r>
                      <a:endParaRPr lang="ru-RU" sz="800" b="0" i="0" u="none" strike="noStrike">
                        <a:solidFill>
                          <a:srgbClr val="000000"/>
                        </a:solidFill>
                        <a:latin typeface="Times New Roman"/>
                      </a:endParaRPr>
                    </a:p>
                  </a:txBody>
                  <a:tcPr marL="0" marR="0" marT="0" marB="0" anchor="ctr"/>
                </a:tc>
              </a:tr>
              <a:tr h="235697">
                <a:tc>
                  <a:txBody>
                    <a:bodyPr/>
                    <a:lstStyle/>
                    <a:p>
                      <a:pPr algn="ctr" fontAlgn="ctr"/>
                      <a:r>
                        <a:rPr lang="en-US" sz="800" u="none" strike="noStrike"/>
                        <a:t>ds19.071</a:t>
                      </a:r>
                      <a:endParaRPr lang="en-US" sz="800" b="0" i="0" u="none" strike="noStrike">
                        <a:solidFill>
                          <a:srgbClr val="000000"/>
                        </a:solidFill>
                        <a:latin typeface="Times New Roman"/>
                      </a:endParaRPr>
                    </a:p>
                  </a:txBody>
                  <a:tcPr marL="0" marR="0" marT="0" marB="0" anchor="ctr"/>
                </a:tc>
                <a:tc>
                  <a:txBody>
                    <a:bodyPr/>
                    <a:lstStyle/>
                    <a:p>
                      <a:pPr lvl="1" algn="l" fontAlgn="ctr"/>
                      <a:r>
                        <a:rPr lang="ru-RU" sz="800" u="none" strike="noStrike" dirty="0"/>
                        <a:t>ЗНО лимфоидной и кроветворной тканей, лекарственная терапия с применением отдельных препаратов (по перечню), взрослые (уровень 1)</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a:t>3,37%</a:t>
                      </a:r>
                      <a:endParaRPr lang="ru-RU" sz="800" b="0" i="0" u="none" strike="noStrike">
                        <a:solidFill>
                          <a:srgbClr val="000000"/>
                        </a:solidFill>
                        <a:latin typeface="Times New Roman"/>
                      </a:endParaRPr>
                    </a:p>
                  </a:txBody>
                  <a:tcPr marL="0" marR="0" marT="0" marB="0" anchor="ctr"/>
                </a:tc>
              </a:tr>
              <a:tr h="235697">
                <a:tc>
                  <a:txBody>
                    <a:bodyPr/>
                    <a:lstStyle/>
                    <a:p>
                      <a:pPr algn="ctr" fontAlgn="ctr"/>
                      <a:r>
                        <a:rPr lang="en-US" sz="800" u="none" strike="noStrike"/>
                        <a:t>ds19.072</a:t>
                      </a:r>
                      <a:endParaRPr lang="en-US" sz="800" b="0" i="0" u="none" strike="noStrike">
                        <a:solidFill>
                          <a:srgbClr val="000000"/>
                        </a:solidFill>
                        <a:latin typeface="Times New Roman"/>
                      </a:endParaRPr>
                    </a:p>
                  </a:txBody>
                  <a:tcPr marL="0" marR="0" marT="0" marB="0" anchor="ctr"/>
                </a:tc>
                <a:tc>
                  <a:txBody>
                    <a:bodyPr/>
                    <a:lstStyle/>
                    <a:p>
                      <a:pPr lvl="1" algn="l" fontAlgn="ctr"/>
                      <a:r>
                        <a:rPr lang="ru-RU" sz="800" u="none" strike="noStrike" dirty="0"/>
                        <a:t>ЗНО лимфоидной и кроветворной тканей, лекарственная терапия с применением отдельных препаратов (по перечню), взрослые (уровень 2)</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a:t>9,56%</a:t>
                      </a:r>
                      <a:endParaRPr lang="ru-RU" sz="800" b="0" i="0" u="none" strike="noStrike">
                        <a:solidFill>
                          <a:srgbClr val="000000"/>
                        </a:solidFill>
                        <a:latin typeface="Times New Roman"/>
                      </a:endParaRPr>
                    </a:p>
                  </a:txBody>
                  <a:tcPr marL="0" marR="0" marT="0" marB="0" anchor="ctr"/>
                </a:tc>
              </a:tr>
              <a:tr h="235697">
                <a:tc>
                  <a:txBody>
                    <a:bodyPr/>
                    <a:lstStyle/>
                    <a:p>
                      <a:pPr algn="ctr" fontAlgn="ctr"/>
                      <a:r>
                        <a:rPr lang="en-US" sz="800" u="none" strike="noStrike"/>
                        <a:t>ds19.073</a:t>
                      </a:r>
                      <a:endParaRPr lang="en-US" sz="800" b="0" i="0" u="none" strike="noStrike">
                        <a:solidFill>
                          <a:srgbClr val="000000"/>
                        </a:solidFill>
                        <a:latin typeface="Times New Roman"/>
                      </a:endParaRPr>
                    </a:p>
                  </a:txBody>
                  <a:tcPr marL="0" marR="0" marT="0" marB="0" anchor="ctr"/>
                </a:tc>
                <a:tc>
                  <a:txBody>
                    <a:bodyPr/>
                    <a:lstStyle/>
                    <a:p>
                      <a:pPr lvl="1" algn="l" fontAlgn="ctr"/>
                      <a:r>
                        <a:rPr lang="ru-RU" sz="800" u="none" strike="noStrike" dirty="0"/>
                        <a:t>ЗНО лимфоидной и кроветворной тканей, лекарственная терапия с применением отдельных препаратов (по перечню), взрослые (уровень 3)</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a:t>16,32%</a:t>
                      </a:r>
                      <a:endParaRPr lang="ru-RU" sz="800" b="0" i="0" u="none" strike="noStrike">
                        <a:solidFill>
                          <a:srgbClr val="000000"/>
                        </a:solidFill>
                        <a:latin typeface="Times New Roman"/>
                      </a:endParaRPr>
                    </a:p>
                  </a:txBody>
                  <a:tcPr marL="0" marR="0" marT="0" marB="0" anchor="ctr"/>
                </a:tc>
              </a:tr>
              <a:tr h="235697">
                <a:tc>
                  <a:txBody>
                    <a:bodyPr/>
                    <a:lstStyle/>
                    <a:p>
                      <a:pPr algn="ctr" fontAlgn="ctr"/>
                      <a:r>
                        <a:rPr lang="en-US" sz="800" u="none" strike="noStrike"/>
                        <a:t>ds19.074</a:t>
                      </a:r>
                      <a:endParaRPr lang="en-US" sz="800" b="0" i="0" u="none" strike="noStrike">
                        <a:solidFill>
                          <a:srgbClr val="000000"/>
                        </a:solidFill>
                        <a:latin typeface="Times New Roman"/>
                      </a:endParaRPr>
                    </a:p>
                  </a:txBody>
                  <a:tcPr marL="0" marR="0" marT="0" marB="0" anchor="ctr"/>
                </a:tc>
                <a:tc>
                  <a:txBody>
                    <a:bodyPr/>
                    <a:lstStyle/>
                    <a:p>
                      <a:pPr lvl="1" algn="l" fontAlgn="ctr"/>
                      <a:r>
                        <a:rPr lang="ru-RU" sz="800" u="none" strike="noStrike" dirty="0"/>
                        <a:t>ЗНО лимфоидной и кроветворной тканей, лекарственная терапия с применением отдельных препаратов (по перечню), взрослые (уровень 4)</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a:t>20,69%</a:t>
                      </a:r>
                      <a:endParaRPr lang="ru-RU" sz="800" b="0" i="0" u="none" strike="noStrike">
                        <a:solidFill>
                          <a:srgbClr val="000000"/>
                        </a:solidFill>
                        <a:latin typeface="Times New Roman"/>
                      </a:endParaRPr>
                    </a:p>
                  </a:txBody>
                  <a:tcPr marL="0" marR="0" marT="0" marB="0" anchor="ctr"/>
                </a:tc>
              </a:tr>
              <a:tr h="235697">
                <a:tc>
                  <a:txBody>
                    <a:bodyPr/>
                    <a:lstStyle/>
                    <a:p>
                      <a:pPr algn="ctr" fontAlgn="ctr"/>
                      <a:r>
                        <a:rPr lang="en-US" sz="800" u="none" strike="noStrike"/>
                        <a:t>ds19.075</a:t>
                      </a:r>
                      <a:endParaRPr lang="en-US" sz="800" b="0" i="0" u="none" strike="noStrike">
                        <a:solidFill>
                          <a:srgbClr val="000000"/>
                        </a:solidFill>
                        <a:latin typeface="Times New Roman"/>
                      </a:endParaRPr>
                    </a:p>
                  </a:txBody>
                  <a:tcPr marL="0" marR="0" marT="0" marB="0" anchor="ctr"/>
                </a:tc>
                <a:tc>
                  <a:txBody>
                    <a:bodyPr/>
                    <a:lstStyle/>
                    <a:p>
                      <a:pPr lvl="1" algn="l" fontAlgn="ctr"/>
                      <a:r>
                        <a:rPr lang="ru-RU" sz="800" u="none" strike="noStrike" dirty="0"/>
                        <a:t>ЗНО лимфоидной и кроветворной тканей, лекарственная терапия с применением отдельных препаратов (по перечню), взрослые (уровень 5)</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a:t>0,82%</a:t>
                      </a:r>
                      <a:endParaRPr lang="ru-RU" sz="800" b="0" i="0" u="none" strike="noStrike">
                        <a:solidFill>
                          <a:srgbClr val="000000"/>
                        </a:solidFill>
                        <a:latin typeface="Times New Roman"/>
                      </a:endParaRPr>
                    </a:p>
                  </a:txBody>
                  <a:tcPr marL="0" marR="0" marT="0" marB="0" anchor="ctr"/>
                </a:tc>
              </a:tr>
              <a:tr h="230215">
                <a:tc>
                  <a:txBody>
                    <a:bodyPr/>
                    <a:lstStyle/>
                    <a:p>
                      <a:pPr algn="ctr" fontAlgn="ctr"/>
                      <a:r>
                        <a:rPr lang="en-US" sz="800" u="none" strike="noStrike"/>
                        <a:t>ds19.076</a:t>
                      </a:r>
                      <a:endParaRPr lang="en-US" sz="800" b="0" i="0" u="none" strike="noStrike">
                        <a:solidFill>
                          <a:srgbClr val="000000"/>
                        </a:solidFill>
                        <a:latin typeface="Times New Roman"/>
                      </a:endParaRPr>
                    </a:p>
                  </a:txBody>
                  <a:tcPr marL="0" marR="0" marT="0" marB="0" anchor="ctr"/>
                </a:tc>
                <a:tc>
                  <a:txBody>
                    <a:bodyPr/>
                    <a:lstStyle/>
                    <a:p>
                      <a:pPr lvl="1" algn="l" fontAlgn="ctr"/>
                      <a:r>
                        <a:rPr lang="ru-RU" sz="800" u="none" strike="noStrike" dirty="0"/>
                        <a:t>ЗНО лимфоидной и кроветворной тканей, лекарственная терапия с применением отдельных препаратов (по перечню), взрослые (уровень 6)</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dirty="0"/>
                        <a:t>2,73%</a:t>
                      </a:r>
                      <a:endParaRPr lang="ru-RU" sz="800" b="0" i="0" u="none" strike="noStrike" dirty="0">
                        <a:solidFill>
                          <a:srgbClr val="000000"/>
                        </a:solidFill>
                        <a:latin typeface="Times New Roman"/>
                      </a:endParaRPr>
                    </a:p>
                  </a:txBody>
                  <a:tcPr marL="0" marR="0" marT="0" marB="0" anchor="ctr"/>
                </a:tc>
              </a:tr>
              <a:tr h="230215">
                <a:tc>
                  <a:txBody>
                    <a:bodyPr/>
                    <a:lstStyle/>
                    <a:p>
                      <a:pPr algn="ctr" fontAlgn="ctr"/>
                      <a:r>
                        <a:rPr lang="en-US" sz="800" u="none" strike="noStrike"/>
                        <a:t>ds19.077</a:t>
                      </a:r>
                      <a:endParaRPr lang="en-US" sz="800" b="0" i="0" u="none" strike="noStrike">
                        <a:solidFill>
                          <a:srgbClr val="000000"/>
                        </a:solidFill>
                        <a:latin typeface="Times New Roman"/>
                      </a:endParaRPr>
                    </a:p>
                  </a:txBody>
                  <a:tcPr marL="0" marR="0" marT="0" marB="0" anchor="ctr"/>
                </a:tc>
                <a:tc>
                  <a:txBody>
                    <a:bodyPr/>
                    <a:lstStyle/>
                    <a:p>
                      <a:pPr lvl="1" algn="l" fontAlgn="ctr"/>
                      <a:r>
                        <a:rPr lang="ru-RU" sz="800" u="none" strike="noStrike" dirty="0"/>
                        <a:t>ЗНО лимфоидной и кроветворной тканей, лекарственная терапия с применением отдельных препаратов (по перечню), взрослые (уровень 7)</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dirty="0"/>
                        <a:t>5,68%</a:t>
                      </a:r>
                      <a:endParaRPr lang="ru-RU" sz="800" b="0" i="0" u="none" strike="noStrike" dirty="0">
                        <a:solidFill>
                          <a:srgbClr val="000000"/>
                        </a:solidFill>
                        <a:latin typeface="Times New Roman"/>
                      </a:endParaRPr>
                    </a:p>
                  </a:txBody>
                  <a:tcPr marL="0" marR="0" marT="0" marB="0" anchor="ctr"/>
                </a:tc>
              </a:tr>
              <a:tr h="230215">
                <a:tc>
                  <a:txBody>
                    <a:bodyPr/>
                    <a:lstStyle/>
                    <a:p>
                      <a:pPr algn="ctr" fontAlgn="ctr"/>
                      <a:r>
                        <a:rPr lang="en-US" sz="800" u="none" strike="noStrike"/>
                        <a:t>ds19.078</a:t>
                      </a:r>
                      <a:endParaRPr lang="en-US" sz="800" b="0" i="0" u="none" strike="noStrike">
                        <a:solidFill>
                          <a:srgbClr val="000000"/>
                        </a:solidFill>
                        <a:latin typeface="Times New Roman"/>
                      </a:endParaRPr>
                    </a:p>
                  </a:txBody>
                  <a:tcPr marL="0" marR="0" marT="0" marB="0" anchor="ctr"/>
                </a:tc>
                <a:tc>
                  <a:txBody>
                    <a:bodyPr/>
                    <a:lstStyle/>
                    <a:p>
                      <a:pPr lvl="1" algn="l" fontAlgn="ctr"/>
                      <a:r>
                        <a:rPr lang="ru-RU" sz="800" u="none" strike="noStrike" dirty="0"/>
                        <a:t>ЗНО лимфоидной и кроветворной тканей, лекарственная терапия с применением отдельных препаратов (по перечню), взрослые (уровень 8)</a:t>
                      </a:r>
                      <a:endParaRPr lang="ru-RU" sz="800" b="0" i="0" u="none" strike="noStrike" dirty="0">
                        <a:solidFill>
                          <a:srgbClr val="000000"/>
                        </a:solidFill>
                        <a:latin typeface="Times New Roman"/>
                      </a:endParaRPr>
                    </a:p>
                  </a:txBody>
                  <a:tcPr marL="0" marR="0" marT="0" marB="0" anchor="ctr"/>
                </a:tc>
                <a:tc>
                  <a:txBody>
                    <a:bodyPr/>
                    <a:lstStyle/>
                    <a:p>
                      <a:pPr algn="ctr" fontAlgn="ctr"/>
                      <a:r>
                        <a:rPr lang="ru-RU" sz="800" u="none" strike="noStrike" dirty="0"/>
                        <a:t>8,41%</a:t>
                      </a:r>
                      <a:endParaRPr lang="ru-RU" sz="800" b="0" i="0" u="none" strike="noStrike" dirty="0">
                        <a:solidFill>
                          <a:srgbClr val="000000"/>
                        </a:solidFill>
                        <a:latin typeface="Times New Roman"/>
                      </a:endParaRPr>
                    </a:p>
                  </a:txBody>
                  <a:tcPr marL="0" marR="0" marT="0" marB="0" anchor="ctr"/>
                </a:tc>
              </a:tr>
            </a:tbl>
          </a:graphicData>
        </a:graphic>
      </p:graphicFrame>
      <p:graphicFrame>
        <p:nvGraphicFramePr>
          <p:cNvPr id="3" name="Таблица 2"/>
          <p:cNvGraphicFramePr>
            <a:graphicFrameLocks noGrp="1"/>
          </p:cNvGraphicFramePr>
          <p:nvPr/>
        </p:nvGraphicFramePr>
        <p:xfrm>
          <a:off x="714348" y="285728"/>
          <a:ext cx="7786742" cy="182880"/>
        </p:xfrm>
        <a:graphic>
          <a:graphicData uri="http://schemas.openxmlformats.org/drawingml/2006/table">
            <a:tbl>
              <a:tblPr/>
              <a:tblGrid>
                <a:gridCol w="7786742"/>
              </a:tblGrid>
              <a:tr h="175038">
                <a:tc>
                  <a:txBody>
                    <a:bodyPr/>
                    <a:lstStyle/>
                    <a:p>
                      <a:pPr algn="ctr" fontAlgn="b"/>
                      <a:r>
                        <a:rPr lang="ru-RU" sz="1200" b="1" i="0" u="none" strike="noStrike" dirty="0">
                          <a:solidFill>
                            <a:srgbClr val="000000"/>
                          </a:solidFill>
                          <a:latin typeface="Times New Roman"/>
                        </a:rPr>
                        <a:t>Доля заработной платы и прочих расходов в структуре стоимости </a:t>
                      </a:r>
                      <a:r>
                        <a:rPr lang="ru-RU" sz="1200" b="1" i="0" u="none" strike="noStrike" dirty="0" smtClean="0">
                          <a:solidFill>
                            <a:srgbClr val="000000"/>
                          </a:solidFill>
                          <a:latin typeface="Times New Roman"/>
                        </a:rPr>
                        <a:t>КСГ в дневном стационаре</a:t>
                      </a:r>
                      <a:endParaRPr lang="ru-RU" sz="1200" b="1" i="0" u="none" strike="noStrike" dirty="0">
                        <a:solidFill>
                          <a:srgbClr val="000000"/>
                        </a:solidFill>
                        <a:latin typeface="Times New Roman"/>
                      </a:endParaRPr>
                    </a:p>
                  </a:txBody>
                  <a:tcPr marL="0" marR="0" marT="0" marB="0" anchor="b">
                    <a:lnL>
                      <a:noFill/>
                    </a:lnL>
                    <a:lnR>
                      <a:noFill/>
                    </a:lnR>
                    <a:lnT>
                      <a:noFill/>
                    </a:lnT>
                    <a:lnB>
                      <a:noFill/>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 xmlns:a16="http://schemas.microsoft.com/office/drawing/2014/main" id="{5BD6A649-392D-4A81-BA3D-3BAB479528DD}"/>
              </a:ext>
            </a:extLst>
          </p:cNvPr>
          <p:cNvSpPr/>
          <p:nvPr/>
        </p:nvSpPr>
        <p:spPr>
          <a:xfrm>
            <a:off x="319790" y="3478"/>
            <a:ext cx="8578030" cy="369332"/>
          </a:xfrm>
          <a:prstGeom prst="rect">
            <a:avLst/>
          </a:prstGeom>
        </p:spPr>
        <p:txBody>
          <a:bodyPr wrap="square">
            <a:spAutoFit/>
          </a:bodyPr>
          <a:lstStyle/>
          <a:p>
            <a:r>
              <a:rPr lang="ru-RU" dirty="0" smtClean="0">
                <a:latin typeface="Times New Roman" panose="02020603050405020304" pitchFamily="18" charset="0"/>
                <a:ea typeface="+mj-ea"/>
                <a:cs typeface="Times New Roman" panose="02020603050405020304" pitchFamily="18" charset="0"/>
              </a:rPr>
              <a:t>Новации базовой программы обязательного медицинского страхования с 2021 года</a:t>
            </a:r>
            <a:endParaRPr lang="ru-RU" dirty="0">
              <a:latin typeface="Times New Roman" panose="02020603050405020304" pitchFamily="18" charset="0"/>
              <a:ea typeface="+mj-ea"/>
              <a:cs typeface="Times New Roman" panose="02020603050405020304" pitchFamily="18" charset="0"/>
            </a:endParaRPr>
          </a:p>
        </p:txBody>
      </p:sp>
      <p:sp>
        <p:nvSpPr>
          <p:cNvPr id="16" name="Прямоугольник 15">
            <a:extLst>
              <a:ext uri="{FF2B5EF4-FFF2-40B4-BE49-F238E27FC236}">
                <a16:creationId xmlns="" xmlns:a16="http://schemas.microsoft.com/office/drawing/2014/main" id="{FF5B38B2-DA63-466A-8146-3B42A9D35E5D}"/>
              </a:ext>
            </a:extLst>
          </p:cNvPr>
          <p:cNvSpPr/>
          <p:nvPr/>
        </p:nvSpPr>
        <p:spPr>
          <a:xfrm>
            <a:off x="254260" y="738826"/>
            <a:ext cx="501316" cy="455467"/>
          </a:xfrm>
          <a:prstGeom prst="rect">
            <a:avLst/>
          </a:prstGeom>
          <a:solidFill>
            <a:schemeClr val="bg1">
              <a:lumMod val="9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ru-RU" sz="1200" dirty="0">
              <a:solidFill>
                <a:schemeClr val="bg1"/>
              </a:solidFill>
              <a:latin typeface="Times New Roman" panose="02020603050405020304" pitchFamily="18" charset="0"/>
              <a:cs typeface="Times New Roman" panose="02020603050405020304" pitchFamily="18" charset="0"/>
            </a:endParaRPr>
          </a:p>
        </p:txBody>
      </p:sp>
      <p:sp>
        <p:nvSpPr>
          <p:cNvPr id="18" name="Прямоугольник 17">
            <a:extLst>
              <a:ext uri="{FF2B5EF4-FFF2-40B4-BE49-F238E27FC236}">
                <a16:creationId xmlns="" xmlns:a16="http://schemas.microsoft.com/office/drawing/2014/main" id="{78C8C60D-845E-4C43-A10B-9264C3AB4295}"/>
              </a:ext>
            </a:extLst>
          </p:cNvPr>
          <p:cNvSpPr/>
          <p:nvPr/>
        </p:nvSpPr>
        <p:spPr>
          <a:xfrm>
            <a:off x="272105" y="1805533"/>
            <a:ext cx="482780" cy="455467"/>
          </a:xfrm>
          <a:prstGeom prst="rect">
            <a:avLst/>
          </a:prstGeom>
          <a:solidFill>
            <a:schemeClr val="bg1">
              <a:lumMod val="9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ru-RU" sz="1200" dirty="0">
              <a:solidFill>
                <a:schemeClr val="bg1"/>
              </a:solidFill>
              <a:latin typeface="Times New Roman" panose="02020603050405020304" pitchFamily="18" charset="0"/>
              <a:cs typeface="Times New Roman" panose="02020603050405020304" pitchFamily="18" charset="0"/>
            </a:endParaRPr>
          </a:p>
        </p:txBody>
      </p:sp>
      <p:sp>
        <p:nvSpPr>
          <p:cNvPr id="20" name="Прямоугольник 19">
            <a:extLst>
              <a:ext uri="{FF2B5EF4-FFF2-40B4-BE49-F238E27FC236}">
                <a16:creationId xmlns="" xmlns:a16="http://schemas.microsoft.com/office/drawing/2014/main" id="{9FC197BB-02D1-4EBA-B5A4-0FCE3F063FD1}"/>
              </a:ext>
            </a:extLst>
          </p:cNvPr>
          <p:cNvSpPr/>
          <p:nvPr/>
        </p:nvSpPr>
        <p:spPr>
          <a:xfrm>
            <a:off x="237192" y="2923762"/>
            <a:ext cx="474360" cy="455467"/>
          </a:xfrm>
          <a:prstGeom prst="rect">
            <a:avLst/>
          </a:prstGeom>
          <a:solidFill>
            <a:schemeClr val="bg1">
              <a:lumMod val="9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ru-RU" sz="1200" dirty="0">
              <a:solidFill>
                <a:schemeClr val="bg1"/>
              </a:solidFill>
              <a:latin typeface="Times New Roman" panose="02020603050405020304" pitchFamily="18" charset="0"/>
              <a:cs typeface="Times New Roman" panose="02020603050405020304" pitchFamily="18" charset="0"/>
            </a:endParaRPr>
          </a:p>
        </p:txBody>
      </p:sp>
      <p:sp>
        <p:nvSpPr>
          <p:cNvPr id="26" name="Прямоугольник 25">
            <a:extLst>
              <a:ext uri="{FF2B5EF4-FFF2-40B4-BE49-F238E27FC236}">
                <a16:creationId xmlns="" xmlns:a16="http://schemas.microsoft.com/office/drawing/2014/main" id="{9FC197BB-02D1-4EBA-B5A4-0FCE3F063FD1}"/>
              </a:ext>
            </a:extLst>
          </p:cNvPr>
          <p:cNvSpPr/>
          <p:nvPr/>
        </p:nvSpPr>
        <p:spPr>
          <a:xfrm>
            <a:off x="285720" y="3857628"/>
            <a:ext cx="481675" cy="455467"/>
          </a:xfrm>
          <a:prstGeom prst="rect">
            <a:avLst/>
          </a:prstGeom>
          <a:solidFill>
            <a:schemeClr val="bg1">
              <a:lumMod val="9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ru-RU" sz="1200" dirty="0">
              <a:solidFill>
                <a:schemeClr val="bg1"/>
              </a:solidFill>
              <a:latin typeface="Times New Roman" panose="02020603050405020304" pitchFamily="18" charset="0"/>
              <a:cs typeface="Times New Roman" panose="02020603050405020304" pitchFamily="18" charset="0"/>
            </a:endParaRPr>
          </a:p>
        </p:txBody>
      </p:sp>
      <p:sp>
        <p:nvSpPr>
          <p:cNvPr id="27" name="Прямоугольник 26">
            <a:extLst>
              <a:ext uri="{FF2B5EF4-FFF2-40B4-BE49-F238E27FC236}">
                <a16:creationId xmlns="" xmlns:a16="http://schemas.microsoft.com/office/drawing/2014/main" id="{582FB2BE-128A-4DC1-A799-210A477E860B}"/>
              </a:ext>
            </a:extLst>
          </p:cNvPr>
          <p:cNvSpPr/>
          <p:nvPr/>
        </p:nvSpPr>
        <p:spPr>
          <a:xfrm flipH="1">
            <a:off x="714348" y="3857628"/>
            <a:ext cx="45719" cy="455467"/>
          </a:xfrm>
          <a:prstGeom prst="rect">
            <a:avLst/>
          </a:prstGeom>
          <a:solidFill>
            <a:schemeClr val="accent2">
              <a:lumMod val="75000"/>
            </a:schemeClr>
          </a:solid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ru-RU" sz="1200" dirty="0">
              <a:solidFill>
                <a:schemeClr val="bg1"/>
              </a:solidFill>
              <a:latin typeface="Times New Roman" panose="02020603050405020304" pitchFamily="18" charset="0"/>
              <a:cs typeface="Times New Roman" panose="02020603050405020304" pitchFamily="18" charset="0"/>
            </a:endParaRPr>
          </a:p>
        </p:txBody>
      </p:sp>
      <p:sp>
        <p:nvSpPr>
          <p:cNvPr id="32" name="Прямоугольник 31"/>
          <p:cNvSpPr/>
          <p:nvPr/>
        </p:nvSpPr>
        <p:spPr>
          <a:xfrm>
            <a:off x="370381" y="1820447"/>
            <a:ext cx="222646" cy="4256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ru-RU" sz="2900" dirty="0">
                <a:solidFill>
                  <a:schemeClr val="tx1"/>
                </a:solidFill>
                <a:latin typeface="Times New Roman" panose="02020603050405020304" pitchFamily="18" charset="0"/>
                <a:ea typeface="BatangChe" panose="02030609000101010101" pitchFamily="49" charset="-127"/>
                <a:cs typeface="Times New Roman" panose="02020603050405020304" pitchFamily="18" charset="0"/>
              </a:rPr>
              <a:t>2</a:t>
            </a:r>
          </a:p>
        </p:txBody>
      </p:sp>
      <p:sp>
        <p:nvSpPr>
          <p:cNvPr id="33" name="Прямоугольник 32"/>
          <p:cNvSpPr/>
          <p:nvPr/>
        </p:nvSpPr>
        <p:spPr>
          <a:xfrm>
            <a:off x="390012" y="771366"/>
            <a:ext cx="222646" cy="4256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ru-RU" sz="2900" dirty="0">
                <a:solidFill>
                  <a:schemeClr val="tx1"/>
                </a:solidFill>
                <a:latin typeface="Times New Roman" panose="02020603050405020304" pitchFamily="18" charset="0"/>
                <a:ea typeface="BatangChe" panose="02030609000101010101" pitchFamily="49" charset="-127"/>
                <a:cs typeface="Times New Roman" panose="02020603050405020304" pitchFamily="18" charset="0"/>
              </a:rPr>
              <a:t>1</a:t>
            </a:r>
          </a:p>
        </p:txBody>
      </p:sp>
      <p:sp>
        <p:nvSpPr>
          <p:cNvPr id="34" name="Прямоугольник 33"/>
          <p:cNvSpPr/>
          <p:nvPr/>
        </p:nvSpPr>
        <p:spPr>
          <a:xfrm>
            <a:off x="416157" y="2938676"/>
            <a:ext cx="222646" cy="4256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ru-RU" sz="2900" dirty="0">
                <a:solidFill>
                  <a:schemeClr val="tx1"/>
                </a:solidFill>
                <a:latin typeface="Times New Roman" panose="02020603050405020304" pitchFamily="18" charset="0"/>
                <a:ea typeface="BatangChe" panose="02030609000101010101" pitchFamily="49" charset="-127"/>
                <a:cs typeface="Times New Roman" panose="02020603050405020304" pitchFamily="18" charset="0"/>
              </a:rPr>
              <a:t>3</a:t>
            </a:r>
          </a:p>
        </p:txBody>
      </p:sp>
      <p:sp>
        <p:nvSpPr>
          <p:cNvPr id="40" name="Прямоугольник 39"/>
          <p:cNvSpPr/>
          <p:nvPr/>
        </p:nvSpPr>
        <p:spPr>
          <a:xfrm>
            <a:off x="390012" y="4502879"/>
            <a:ext cx="222646" cy="4256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ru-RU" sz="2900" dirty="0">
              <a:solidFill>
                <a:schemeClr val="tx1"/>
              </a:solidFill>
              <a:latin typeface="Times New Roman" panose="02020603050405020304" pitchFamily="18" charset="0"/>
              <a:ea typeface="BatangChe" panose="02030609000101010101" pitchFamily="49" charset="-127"/>
              <a:cs typeface="Times New Roman" panose="02020603050405020304" pitchFamily="18" charset="0"/>
            </a:endParaRPr>
          </a:p>
        </p:txBody>
      </p:sp>
      <p:sp>
        <p:nvSpPr>
          <p:cNvPr id="45" name="Прямоугольник 44">
            <a:extLst>
              <a:ext uri="{FF2B5EF4-FFF2-40B4-BE49-F238E27FC236}">
                <a16:creationId xmlns="" xmlns:a16="http://schemas.microsoft.com/office/drawing/2014/main" id="{ABA1B3F5-0C17-4D1C-9C44-A82C9FBD2342}"/>
              </a:ext>
            </a:extLst>
          </p:cNvPr>
          <p:cNvSpPr/>
          <p:nvPr/>
        </p:nvSpPr>
        <p:spPr>
          <a:xfrm flipH="1">
            <a:off x="687477" y="738826"/>
            <a:ext cx="45719" cy="455467"/>
          </a:xfrm>
          <a:prstGeom prst="rect">
            <a:avLst/>
          </a:prstGeom>
          <a:solidFill>
            <a:schemeClr val="accent2">
              <a:lumMod val="75000"/>
            </a:schemeClr>
          </a:solid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ru-RU" sz="1200" dirty="0">
              <a:solidFill>
                <a:schemeClr val="bg1"/>
              </a:solidFill>
              <a:latin typeface="Times New Roman" panose="02020603050405020304" pitchFamily="18" charset="0"/>
              <a:cs typeface="Times New Roman" panose="02020603050405020304" pitchFamily="18" charset="0"/>
            </a:endParaRPr>
          </a:p>
        </p:txBody>
      </p:sp>
      <p:sp>
        <p:nvSpPr>
          <p:cNvPr id="46" name="Прямоугольник 45">
            <a:extLst>
              <a:ext uri="{FF2B5EF4-FFF2-40B4-BE49-F238E27FC236}">
                <a16:creationId xmlns="" xmlns:a16="http://schemas.microsoft.com/office/drawing/2014/main" id="{194623EE-64F1-4BA6-BF64-416E526F571A}"/>
              </a:ext>
            </a:extLst>
          </p:cNvPr>
          <p:cNvSpPr/>
          <p:nvPr/>
        </p:nvSpPr>
        <p:spPr>
          <a:xfrm flipH="1">
            <a:off x="676858" y="1805533"/>
            <a:ext cx="45719" cy="455467"/>
          </a:xfrm>
          <a:prstGeom prst="rect">
            <a:avLst/>
          </a:prstGeom>
          <a:solidFill>
            <a:schemeClr val="accent2">
              <a:lumMod val="75000"/>
            </a:schemeClr>
          </a:solid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ru-RU" sz="1200" dirty="0">
              <a:solidFill>
                <a:schemeClr val="bg1"/>
              </a:solidFill>
              <a:latin typeface="Times New Roman" panose="02020603050405020304" pitchFamily="18" charset="0"/>
              <a:cs typeface="Times New Roman" panose="02020603050405020304" pitchFamily="18" charset="0"/>
            </a:endParaRPr>
          </a:p>
        </p:txBody>
      </p:sp>
      <p:sp>
        <p:nvSpPr>
          <p:cNvPr id="47" name="Прямоугольник 46">
            <a:extLst>
              <a:ext uri="{FF2B5EF4-FFF2-40B4-BE49-F238E27FC236}">
                <a16:creationId xmlns="" xmlns:a16="http://schemas.microsoft.com/office/drawing/2014/main" id="{582FB2BE-128A-4DC1-A799-210A477E860B}"/>
              </a:ext>
            </a:extLst>
          </p:cNvPr>
          <p:cNvSpPr/>
          <p:nvPr/>
        </p:nvSpPr>
        <p:spPr>
          <a:xfrm flipH="1">
            <a:off x="673167" y="2923763"/>
            <a:ext cx="45719" cy="474361"/>
          </a:xfrm>
          <a:prstGeom prst="rect">
            <a:avLst/>
          </a:prstGeom>
          <a:solidFill>
            <a:schemeClr val="accent2">
              <a:lumMod val="75000"/>
            </a:schemeClr>
          </a:solid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ru-RU" sz="1200" dirty="0">
              <a:solidFill>
                <a:schemeClr val="bg1"/>
              </a:solidFill>
              <a:latin typeface="Times New Roman" panose="02020603050405020304" pitchFamily="18" charset="0"/>
              <a:cs typeface="Times New Roman" panose="02020603050405020304" pitchFamily="18" charset="0"/>
            </a:endParaRPr>
          </a:p>
        </p:txBody>
      </p:sp>
      <p:sp>
        <p:nvSpPr>
          <p:cNvPr id="49" name="TextBox 48"/>
          <p:cNvSpPr txBox="1"/>
          <p:nvPr/>
        </p:nvSpPr>
        <p:spPr>
          <a:xfrm>
            <a:off x="928662" y="2857496"/>
            <a:ext cx="8072462" cy="954107"/>
          </a:xfrm>
          <a:prstGeom prst="rect">
            <a:avLst/>
          </a:prstGeom>
          <a:noFill/>
        </p:spPr>
        <p:txBody>
          <a:bodyPr wrap="square" rtlCol="0">
            <a:spAutoFit/>
          </a:bodyPr>
          <a:lstStyle/>
          <a:p>
            <a:r>
              <a:rPr lang="ru-RU" sz="1400" dirty="0" smtClean="0">
                <a:latin typeface="Times New Roman" panose="02020603050405020304" pitchFamily="18" charset="0"/>
                <a:cs typeface="Times New Roman" panose="02020603050405020304" pitchFamily="18" charset="0"/>
              </a:rPr>
              <a:t>По подушевому нормативу финансирования медицинских организаций на прикрепленных застрахованных лиц осуществляется оплата телемедицинских консультаций, профилактических медицинских осмотров и диспансеризации</a:t>
            </a:r>
          </a:p>
          <a:p>
            <a:endParaRPr lang="ru-RU" sz="1400" dirty="0">
              <a:latin typeface="Times New Roman" panose="02020603050405020304" pitchFamily="18" charset="0"/>
              <a:cs typeface="Times New Roman" panose="02020603050405020304" pitchFamily="18" charset="0"/>
            </a:endParaRPr>
          </a:p>
        </p:txBody>
      </p:sp>
      <p:sp>
        <p:nvSpPr>
          <p:cNvPr id="52" name="TextBox 51"/>
          <p:cNvSpPr txBox="1"/>
          <p:nvPr/>
        </p:nvSpPr>
        <p:spPr>
          <a:xfrm>
            <a:off x="794116" y="594810"/>
            <a:ext cx="8242380" cy="738664"/>
          </a:xfrm>
          <a:prstGeom prst="rect">
            <a:avLst/>
          </a:prstGeom>
          <a:noFill/>
        </p:spPr>
        <p:txBody>
          <a:bodyPr wrap="square" rtlCol="0">
            <a:spAutoFit/>
          </a:bodyPr>
          <a:lstStyle/>
          <a:p>
            <a:r>
              <a:rPr lang="ru-RU" sz="1400" dirty="0" smtClean="0">
                <a:latin typeface="Times New Roman" panose="02020603050405020304" pitchFamily="18" charset="0"/>
                <a:cs typeface="Times New Roman" panose="02020603050405020304" pitchFamily="18" charset="0"/>
              </a:rPr>
              <a:t>Выделение в составе базовой программы обязательного медицинского страхования нормативов объемов и нормативов финансовых затрат для специализированной медицинской помощи в условиях круглосуточного и дневного стационаров, оказываемой федеральными медицинскими организациями</a:t>
            </a:r>
            <a:endParaRPr lang="ru-RU" sz="1400" dirty="0">
              <a:latin typeface="Times New Roman" panose="02020603050405020304" pitchFamily="18" charset="0"/>
              <a:cs typeface="Times New Roman" panose="02020603050405020304" pitchFamily="18" charset="0"/>
            </a:endParaRPr>
          </a:p>
        </p:txBody>
      </p:sp>
      <p:sp>
        <p:nvSpPr>
          <p:cNvPr id="60" name="Прямоугольник 59"/>
          <p:cNvSpPr/>
          <p:nvPr/>
        </p:nvSpPr>
        <p:spPr>
          <a:xfrm>
            <a:off x="428596" y="3857628"/>
            <a:ext cx="222646" cy="4256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ru-RU" sz="2900" dirty="0" smtClean="0">
                <a:solidFill>
                  <a:schemeClr val="tx1"/>
                </a:solidFill>
                <a:latin typeface="Times New Roman" panose="02020603050405020304" pitchFamily="18" charset="0"/>
                <a:ea typeface="BatangChe" panose="02030609000101010101" pitchFamily="49" charset="-127"/>
                <a:cs typeface="Times New Roman" panose="02020603050405020304" pitchFamily="18" charset="0"/>
              </a:rPr>
              <a:t>4</a:t>
            </a:r>
            <a:endParaRPr lang="ru-RU" sz="2900" dirty="0">
              <a:solidFill>
                <a:schemeClr val="tx1"/>
              </a:solidFill>
              <a:latin typeface="Times New Roman" panose="02020603050405020304" pitchFamily="18" charset="0"/>
              <a:ea typeface="BatangChe" panose="02030609000101010101" pitchFamily="49" charset="-127"/>
              <a:cs typeface="Times New Roman" panose="02020603050405020304" pitchFamily="18" charset="0"/>
            </a:endParaRPr>
          </a:p>
        </p:txBody>
      </p:sp>
      <p:cxnSp>
        <p:nvCxnSpPr>
          <p:cNvPr id="25" name="Прямая соединительная линия 24"/>
          <p:cNvCxnSpPr/>
          <p:nvPr/>
        </p:nvCxnSpPr>
        <p:spPr>
          <a:xfrm>
            <a:off x="215516" y="476672"/>
            <a:ext cx="8784976" cy="0"/>
          </a:xfrm>
          <a:prstGeom prst="line">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28" name="Прямоугольник 27"/>
          <p:cNvSpPr/>
          <p:nvPr/>
        </p:nvSpPr>
        <p:spPr>
          <a:xfrm>
            <a:off x="816174" y="1340768"/>
            <a:ext cx="8022416" cy="1169551"/>
          </a:xfrm>
          <a:prstGeom prst="rect">
            <a:avLst/>
          </a:prstGeom>
        </p:spPr>
        <p:txBody>
          <a:bodyPr wrap="square">
            <a:spAutoFit/>
          </a:bodyPr>
          <a:lstStyle/>
          <a:p>
            <a:pPr lvl="0" algn="just"/>
            <a:r>
              <a:rPr lang="ru-RU" sz="1400" dirty="0">
                <a:latin typeface="Times New Roman" panose="02020603050405020304" pitchFamily="18" charset="0"/>
                <a:cs typeface="Times New Roman" panose="02020603050405020304" pitchFamily="18" charset="0"/>
              </a:rPr>
              <a:t>В части медпомощи, оказываемой федеральными медицинскими организациями в рамках базовой программы ОМС, в территориальную программу ОМС включаются объемы оказания медицинской помощи:</a:t>
            </a:r>
          </a:p>
          <a:p>
            <a:pPr marL="285750" lvl="0" indent="-285750" algn="just">
              <a:buClr>
                <a:schemeClr val="accent2">
                  <a:lumMod val="75000"/>
                </a:schemeClr>
              </a:buClr>
              <a:buFont typeface="Wingdings" panose="05000000000000000000" pitchFamily="2" charset="2"/>
              <a:buChar char="ü"/>
            </a:pPr>
            <a:r>
              <a:rPr lang="ru-RU" sz="1400" dirty="0">
                <a:latin typeface="Times New Roman" panose="02020603050405020304" pitchFamily="18" charset="0"/>
                <a:cs typeface="Times New Roman" panose="02020603050405020304" pitchFamily="18" charset="0"/>
              </a:rPr>
              <a:t>- в экстренной форме в условиях круглосуточного стационара;</a:t>
            </a:r>
          </a:p>
          <a:p>
            <a:pPr marL="285750" lvl="0" indent="-285750" algn="just">
              <a:buClr>
                <a:schemeClr val="accent2">
                  <a:lumMod val="75000"/>
                </a:schemeClr>
              </a:buClr>
              <a:buFont typeface="Wingdings" panose="05000000000000000000" pitchFamily="2" charset="2"/>
              <a:buChar char="ü"/>
            </a:pPr>
            <a:r>
              <a:rPr lang="ru-RU" sz="1400" dirty="0">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в </a:t>
            </a:r>
            <a:r>
              <a:rPr lang="ru-RU" sz="1400" smtClean="0">
                <a:latin typeface="Times New Roman" panose="02020603050405020304" pitchFamily="18" charset="0"/>
                <a:cs typeface="Times New Roman" panose="02020603050405020304" pitchFamily="18" charset="0"/>
              </a:rPr>
              <a:t>амбулаторных условиях и </a:t>
            </a:r>
            <a:r>
              <a:rPr lang="ru-RU" sz="1400" dirty="0" smtClean="0">
                <a:latin typeface="Times New Roman" panose="02020603050405020304" pitchFamily="18" charset="0"/>
                <a:cs typeface="Times New Roman" panose="02020603050405020304" pitchFamily="18" charset="0"/>
              </a:rPr>
              <a:t>скорой </a:t>
            </a:r>
            <a:r>
              <a:rPr lang="ru-RU" sz="1400" dirty="0">
                <a:latin typeface="Times New Roman" panose="02020603050405020304" pitchFamily="18" charset="0"/>
                <a:cs typeface="Times New Roman" panose="02020603050405020304" pitchFamily="18" charset="0"/>
              </a:rPr>
              <a:t>медицинской помощи</a:t>
            </a:r>
            <a:r>
              <a:rPr lang="ru-RU" sz="1400" dirty="0" smtClean="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p:txBody>
      </p:sp>
      <p:cxnSp>
        <p:nvCxnSpPr>
          <p:cNvPr id="3" name="Прямая соединительная линия 2"/>
          <p:cNvCxnSpPr/>
          <p:nvPr/>
        </p:nvCxnSpPr>
        <p:spPr>
          <a:xfrm>
            <a:off x="215516" y="1340768"/>
            <a:ext cx="8784976" cy="0"/>
          </a:xfrm>
          <a:prstGeom prst="line">
            <a:avLst/>
          </a:prstGeom>
          <a:ln w="19050">
            <a:solidFill>
              <a:schemeClr val="accent2">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p:cNvCxnSpPr/>
          <p:nvPr/>
        </p:nvCxnSpPr>
        <p:spPr>
          <a:xfrm>
            <a:off x="179512" y="2746424"/>
            <a:ext cx="8784976" cy="0"/>
          </a:xfrm>
          <a:prstGeom prst="line">
            <a:avLst/>
          </a:prstGeom>
          <a:ln w="19050">
            <a:solidFill>
              <a:schemeClr val="accent2">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a:off x="179512" y="3570390"/>
            <a:ext cx="8784976" cy="0"/>
          </a:xfrm>
          <a:prstGeom prst="line">
            <a:avLst/>
          </a:prstGeom>
          <a:ln w="19050">
            <a:solidFill>
              <a:schemeClr val="accent2">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35" name="Прямоугольник 34">
            <a:extLst>
              <a:ext uri="{FF2B5EF4-FFF2-40B4-BE49-F238E27FC236}">
                <a16:creationId xmlns="" xmlns:a16="http://schemas.microsoft.com/office/drawing/2014/main" id="{9FC197BB-02D1-4EBA-B5A4-0FCE3F063FD1}"/>
              </a:ext>
            </a:extLst>
          </p:cNvPr>
          <p:cNvSpPr/>
          <p:nvPr/>
        </p:nvSpPr>
        <p:spPr>
          <a:xfrm>
            <a:off x="285720" y="5786454"/>
            <a:ext cx="481675" cy="455467"/>
          </a:xfrm>
          <a:prstGeom prst="rect">
            <a:avLst/>
          </a:prstGeom>
          <a:solidFill>
            <a:schemeClr val="bg1">
              <a:lumMod val="9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ru-RU" sz="1200" dirty="0">
              <a:solidFill>
                <a:schemeClr val="bg1"/>
              </a:solidFill>
              <a:latin typeface="Times New Roman" panose="02020603050405020304" pitchFamily="18" charset="0"/>
              <a:cs typeface="Times New Roman" panose="02020603050405020304" pitchFamily="18" charset="0"/>
            </a:endParaRPr>
          </a:p>
        </p:txBody>
      </p:sp>
      <p:sp>
        <p:nvSpPr>
          <p:cNvPr id="36" name="Прямоугольник 35">
            <a:extLst>
              <a:ext uri="{FF2B5EF4-FFF2-40B4-BE49-F238E27FC236}">
                <a16:creationId xmlns="" xmlns:a16="http://schemas.microsoft.com/office/drawing/2014/main" id="{582FB2BE-128A-4DC1-A799-210A477E860B}"/>
              </a:ext>
            </a:extLst>
          </p:cNvPr>
          <p:cNvSpPr/>
          <p:nvPr/>
        </p:nvSpPr>
        <p:spPr>
          <a:xfrm flipH="1">
            <a:off x="714348" y="5786454"/>
            <a:ext cx="45719" cy="455467"/>
          </a:xfrm>
          <a:prstGeom prst="rect">
            <a:avLst/>
          </a:prstGeom>
          <a:solidFill>
            <a:schemeClr val="accent2">
              <a:lumMod val="75000"/>
            </a:schemeClr>
          </a:solid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ru-RU" sz="1200" dirty="0">
              <a:solidFill>
                <a:schemeClr val="bg1"/>
              </a:solidFill>
              <a:latin typeface="Times New Roman" panose="02020603050405020304" pitchFamily="18" charset="0"/>
              <a:cs typeface="Times New Roman" panose="02020603050405020304" pitchFamily="18" charset="0"/>
            </a:endParaRPr>
          </a:p>
        </p:txBody>
      </p:sp>
      <p:sp>
        <p:nvSpPr>
          <p:cNvPr id="37" name="Прямоугольник 36"/>
          <p:cNvSpPr/>
          <p:nvPr/>
        </p:nvSpPr>
        <p:spPr>
          <a:xfrm>
            <a:off x="428596" y="5786454"/>
            <a:ext cx="222646" cy="4256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ru-RU" sz="2900" dirty="0">
                <a:solidFill>
                  <a:schemeClr val="tx1"/>
                </a:solidFill>
                <a:latin typeface="Times New Roman" panose="02020603050405020304" pitchFamily="18" charset="0"/>
                <a:ea typeface="BatangChe" panose="02030609000101010101" pitchFamily="49" charset="-127"/>
                <a:cs typeface="Times New Roman" panose="02020603050405020304" pitchFamily="18" charset="0"/>
              </a:rPr>
              <a:t>5</a:t>
            </a:r>
          </a:p>
        </p:txBody>
      </p:sp>
      <p:sp>
        <p:nvSpPr>
          <p:cNvPr id="38" name="TextBox 37"/>
          <p:cNvSpPr txBox="1"/>
          <p:nvPr/>
        </p:nvSpPr>
        <p:spPr>
          <a:xfrm>
            <a:off x="785786" y="5715016"/>
            <a:ext cx="8086794" cy="523220"/>
          </a:xfrm>
          <a:prstGeom prst="rect">
            <a:avLst/>
          </a:prstGeom>
          <a:noFill/>
        </p:spPr>
        <p:txBody>
          <a:bodyPr wrap="square" rtlCol="0">
            <a:spAutoFit/>
          </a:bodyPr>
          <a:lstStyle/>
          <a:p>
            <a:r>
              <a:rPr lang="ru-RU" sz="1400" dirty="0" smtClean="0">
                <a:latin typeface="Times New Roman" panose="02020603050405020304" pitchFamily="18" charset="0"/>
                <a:cs typeface="Times New Roman" panose="02020603050405020304" pitchFamily="18" charset="0"/>
              </a:rPr>
              <a:t>ФОМС осуществляется мониторинг </a:t>
            </a:r>
            <a:r>
              <a:rPr lang="ru-RU" sz="1400" smtClean="0">
                <a:latin typeface="Times New Roman" panose="02020603050405020304" pitchFamily="18" charset="0"/>
                <a:cs typeface="Times New Roman" panose="02020603050405020304" pitchFamily="18" charset="0"/>
              </a:rPr>
              <a:t>и оценка </a:t>
            </a:r>
            <a:r>
              <a:rPr lang="ru-RU" sz="1400" dirty="0" smtClean="0">
                <a:latin typeface="Times New Roman" panose="02020603050405020304" pitchFamily="18" charset="0"/>
                <a:cs typeface="Times New Roman" panose="02020603050405020304" pitchFamily="18" charset="0"/>
              </a:rPr>
              <a:t>территориальных программ обязательного медицинского страхования </a:t>
            </a:r>
            <a:endParaRPr lang="ru-RU" sz="1400" dirty="0">
              <a:latin typeface="Times New Roman" panose="02020603050405020304" pitchFamily="18" charset="0"/>
              <a:cs typeface="Times New Roman" panose="02020603050405020304" pitchFamily="18" charset="0"/>
            </a:endParaRPr>
          </a:p>
        </p:txBody>
      </p:sp>
      <p:cxnSp>
        <p:nvCxnSpPr>
          <p:cNvPr id="39" name="Прямая соединительная линия 38"/>
          <p:cNvCxnSpPr/>
          <p:nvPr/>
        </p:nvCxnSpPr>
        <p:spPr>
          <a:xfrm>
            <a:off x="142844" y="5500702"/>
            <a:ext cx="8784976" cy="0"/>
          </a:xfrm>
          <a:prstGeom prst="line">
            <a:avLst/>
          </a:prstGeom>
          <a:ln w="19050">
            <a:solidFill>
              <a:schemeClr val="accent2">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41" name="Номер слайда 2"/>
          <p:cNvSpPr>
            <a:spLocks noGrp="1"/>
          </p:cNvSpPr>
          <p:nvPr>
            <p:ph type="sldNum" sz="quarter" idx="12"/>
          </p:nvPr>
        </p:nvSpPr>
        <p:spPr>
          <a:xfrm>
            <a:off x="7099410" y="6569075"/>
            <a:ext cx="2057400" cy="365125"/>
          </a:xfrm>
        </p:spPr>
        <p:txBody>
          <a:bodyPr/>
          <a:lstStyle/>
          <a:p>
            <a:fld id="{7CAC48D7-4F4B-4B04-BC17-41C34ED25E82}" type="slidenum">
              <a:rPr lang="ru-RU" smtClean="0">
                <a:solidFill>
                  <a:schemeClr val="tx1"/>
                </a:solidFill>
                <a:latin typeface="Times New Roman" panose="02020603050405020304" pitchFamily="18" charset="0"/>
                <a:cs typeface="Times New Roman" panose="02020603050405020304" pitchFamily="18" charset="0"/>
              </a:rPr>
              <a:pPr/>
              <a:t>12</a:t>
            </a:fld>
            <a:endParaRPr lang="ru-RU" dirty="0">
              <a:solidFill>
                <a:schemeClr val="tx1"/>
              </a:solidFill>
              <a:latin typeface="Times New Roman" panose="02020603050405020304" pitchFamily="18" charset="0"/>
              <a:cs typeface="Times New Roman" panose="02020603050405020304" pitchFamily="18" charset="0"/>
            </a:endParaRPr>
          </a:p>
        </p:txBody>
      </p:sp>
      <p:sp>
        <p:nvSpPr>
          <p:cNvPr id="42" name="TextBox 41"/>
          <p:cNvSpPr txBox="1"/>
          <p:nvPr/>
        </p:nvSpPr>
        <p:spPr>
          <a:xfrm>
            <a:off x="785786" y="3714752"/>
            <a:ext cx="8086794" cy="1600438"/>
          </a:xfrm>
          <a:prstGeom prst="rect">
            <a:avLst/>
          </a:prstGeom>
          <a:noFill/>
        </p:spPr>
        <p:txBody>
          <a:bodyPr wrap="square" rtlCol="0">
            <a:spAutoFit/>
          </a:bodyPr>
          <a:lstStyle/>
          <a:p>
            <a:r>
              <a:rPr lang="ru-RU" sz="1400" dirty="0" smtClean="0">
                <a:latin typeface="Times New Roman" panose="02020603050405020304" pitchFamily="18" charset="0"/>
                <a:cs typeface="Times New Roman" panose="02020603050405020304" pitchFamily="18" charset="0"/>
              </a:rPr>
              <a:t>В </a:t>
            </a:r>
            <a:r>
              <a:rPr lang="ru-RU" sz="1400" dirty="0">
                <a:latin typeface="Times New Roman" panose="02020603050405020304" pitchFamily="18" charset="0"/>
                <a:cs typeface="Times New Roman" panose="02020603050405020304" pitchFamily="18" charset="0"/>
              </a:rPr>
              <a:t>2021 году финансовое обеспечение расходов страховых медицинских организаций и медицинских организаций, осуществляющих деятельность в сфере обязательного медицинского страхования, осуществляется в порядке ежемесячного авансирования оплаты медицинской помощи в размере одной двенадцатой объема годового финансового обеспечения предоставления медицинской помощи по обязательному медицинскому страхованию, распределенного решением комиссии по разработке территориальной программы обязательного медицинского страхования, без учета фактического выполнения объемов предоставления медицинской помощи</a:t>
            </a:r>
          </a:p>
        </p:txBody>
      </p:sp>
    </p:spTree>
    <p:extLst>
      <p:ext uri="{BB962C8B-B14F-4D97-AF65-F5344CB8AC3E}">
        <p14:creationId xmlns="" xmlns:p14="http://schemas.microsoft.com/office/powerpoint/2010/main" val="27411765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642918"/>
            <a:ext cx="8229600" cy="5483245"/>
          </a:xfrm>
        </p:spPr>
        <p:txBody>
          <a:bodyPr anchor="ctr"/>
          <a:lstStyle/>
          <a:p>
            <a:pPr algn="ctr">
              <a:buNone/>
            </a:pPr>
            <a:r>
              <a:rPr lang="ru-RU" b="1" i="1" dirty="0" smtClean="0">
                <a:latin typeface="Times New Roman" pitchFamily="18" charset="0"/>
                <a:cs typeface="Times New Roman" pitchFamily="18" charset="0"/>
              </a:rPr>
              <a:t>Спасибо за внимание!</a:t>
            </a:r>
            <a:endParaRPr lang="ru-RU" b="1" i="1"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txBox="1">
            <a:spLocks noChangeArrowheads="1"/>
          </p:cNvSpPr>
          <p:nvPr/>
        </p:nvSpPr>
        <p:spPr bwMode="auto">
          <a:xfrm>
            <a:off x="714375" y="188643"/>
            <a:ext cx="7772400" cy="714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endParaRPr lang="ru-RU" altLang="ru-RU" sz="2000" b="1" dirty="0">
              <a:solidFill>
                <a:srgbClr val="0B30CF"/>
              </a:solidFill>
              <a:latin typeface="Calibri" pitchFamily="34" charset="0"/>
            </a:endParaRPr>
          </a:p>
        </p:txBody>
      </p:sp>
      <p:sp>
        <p:nvSpPr>
          <p:cNvPr id="10" name="Скругленный прямоугольник 9"/>
          <p:cNvSpPr/>
          <p:nvPr/>
        </p:nvSpPr>
        <p:spPr bwMode="auto">
          <a:xfrm>
            <a:off x="357158" y="928670"/>
            <a:ext cx="8617684" cy="498921"/>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400" b="1" dirty="0">
                <a:solidFill>
                  <a:srgbClr val="002060"/>
                </a:solidFill>
                <a:latin typeface="MS Reference Sans Serif" pitchFamily="34" charset="0"/>
                <a:ea typeface="Batang" pitchFamily="18" charset="-127"/>
                <a:cs typeface="Lucida Sans Unicode" pitchFamily="34" charset="0"/>
              </a:rPr>
              <a:t>Федеральный закон от 29.10.2010 </a:t>
            </a:r>
            <a:r>
              <a:rPr lang="ru-RU" sz="1400" b="1" dirty="0" smtClean="0">
                <a:solidFill>
                  <a:srgbClr val="002060"/>
                </a:solidFill>
                <a:latin typeface="MS Reference Sans Serif" pitchFamily="34" charset="0"/>
                <a:ea typeface="Batang" pitchFamily="18" charset="-127"/>
                <a:cs typeface="Lucida Sans Unicode" pitchFamily="34" charset="0"/>
              </a:rPr>
              <a:t>№ 326-ФЗ </a:t>
            </a:r>
            <a:r>
              <a:rPr lang="ru-RU" sz="1400" b="1" dirty="0">
                <a:solidFill>
                  <a:srgbClr val="002060"/>
                </a:solidFill>
                <a:latin typeface="MS Reference Sans Serif" pitchFamily="34" charset="0"/>
                <a:ea typeface="Batang" pitchFamily="18" charset="-127"/>
                <a:cs typeface="Lucida Sans Unicode" pitchFamily="34" charset="0"/>
              </a:rPr>
              <a:t>«Об обязательном медицинском страховании в Российской Федерации»</a:t>
            </a:r>
          </a:p>
        </p:txBody>
      </p:sp>
      <p:sp>
        <p:nvSpPr>
          <p:cNvPr id="13" name="Скругленный прямоугольник 12"/>
          <p:cNvSpPr/>
          <p:nvPr/>
        </p:nvSpPr>
        <p:spPr>
          <a:xfrm>
            <a:off x="357158" y="3286124"/>
            <a:ext cx="8619684" cy="684000"/>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400" b="1" dirty="0">
                <a:solidFill>
                  <a:srgbClr val="002060"/>
                </a:solidFill>
                <a:latin typeface="MS Reference Sans Serif" pitchFamily="34" charset="0"/>
                <a:ea typeface="Batang" pitchFamily="18" charset="-127"/>
                <a:cs typeface="Lucida Sans Unicode" pitchFamily="34" charset="0"/>
              </a:rPr>
              <a:t>Приказ Минздравсоцразвития России от </a:t>
            </a:r>
            <a:r>
              <a:rPr lang="ru-RU" sz="1400" b="1" dirty="0" smtClean="0">
                <a:solidFill>
                  <a:srgbClr val="002060"/>
                </a:solidFill>
                <a:latin typeface="MS Reference Sans Serif" pitchFamily="34" charset="0"/>
                <a:ea typeface="Batang" pitchFamily="18" charset="-127"/>
                <a:cs typeface="Lucida Sans Unicode" pitchFamily="34" charset="0"/>
              </a:rPr>
              <a:t>28.02.2019 № 108н </a:t>
            </a:r>
            <a:endParaRPr lang="ru-RU" sz="1400" b="1" dirty="0">
              <a:solidFill>
                <a:srgbClr val="002060"/>
              </a:solidFill>
              <a:latin typeface="MS Reference Sans Serif" pitchFamily="34" charset="0"/>
              <a:ea typeface="Batang" pitchFamily="18" charset="-127"/>
              <a:cs typeface="Lucida Sans Unicode" pitchFamily="34" charset="0"/>
            </a:endParaRPr>
          </a:p>
          <a:p>
            <a:pPr algn="ctr"/>
            <a:r>
              <a:rPr lang="ru-RU" sz="1400" b="1" dirty="0" smtClean="0">
                <a:solidFill>
                  <a:srgbClr val="002060"/>
                </a:solidFill>
                <a:latin typeface="MS Reference Sans Serif" pitchFamily="34" charset="0"/>
                <a:ea typeface="Batang" pitchFamily="18" charset="-127"/>
                <a:cs typeface="Lucida Sans Unicode" pitchFamily="34" charset="0"/>
              </a:rPr>
              <a:t>«Об утверждении правил обязательного медицинского страхования»</a:t>
            </a:r>
            <a:endParaRPr lang="ru-RU" sz="1400" b="1" dirty="0">
              <a:solidFill>
                <a:srgbClr val="002060"/>
              </a:solidFill>
              <a:latin typeface="MS Reference Sans Serif" pitchFamily="34" charset="0"/>
              <a:ea typeface="Batang" pitchFamily="18" charset="-127"/>
              <a:cs typeface="Lucida Sans Unicode" pitchFamily="34" charset="0"/>
            </a:endParaRPr>
          </a:p>
        </p:txBody>
      </p:sp>
      <p:sp>
        <p:nvSpPr>
          <p:cNvPr id="15" name="Скругленный прямоугольник 14"/>
          <p:cNvSpPr/>
          <p:nvPr/>
        </p:nvSpPr>
        <p:spPr bwMode="auto">
          <a:xfrm>
            <a:off x="357158" y="4572008"/>
            <a:ext cx="8599370" cy="642403"/>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400" b="1" dirty="0">
                <a:solidFill>
                  <a:srgbClr val="002060"/>
                </a:solidFill>
                <a:latin typeface="MS Reference Sans Serif" pitchFamily="34" charset="0"/>
                <a:ea typeface="Batang" pitchFamily="18" charset="-127"/>
                <a:cs typeface="Lucida Sans Unicode" pitchFamily="34" charset="0"/>
              </a:rPr>
              <a:t>Письмо Минздрава России от </a:t>
            </a:r>
            <a:r>
              <a:rPr lang="ru-RU" sz="1400" b="1" dirty="0" smtClean="0">
                <a:solidFill>
                  <a:srgbClr val="002060"/>
                </a:solidFill>
                <a:latin typeface="MS Reference Sans Serif" pitchFamily="34" charset="0"/>
                <a:ea typeface="Batang" pitchFamily="18" charset="-127"/>
                <a:cs typeface="Lucida Sans Unicode" pitchFamily="34" charset="0"/>
              </a:rPr>
              <a:t>31.12.2020 № 11-7/И/2-20700</a:t>
            </a:r>
          </a:p>
          <a:p>
            <a:pPr algn="ctr"/>
            <a:r>
              <a:rPr lang="ru-RU" sz="1400" b="1" dirty="0" smtClean="0">
                <a:solidFill>
                  <a:srgbClr val="002060"/>
                </a:solidFill>
                <a:latin typeface="MS Reference Sans Serif" pitchFamily="34" charset="0"/>
                <a:ea typeface="Batang" pitchFamily="18" charset="-127"/>
                <a:cs typeface="Lucida Sans Unicode" pitchFamily="34" charset="0"/>
              </a:rPr>
              <a:t> «О формировании и экономическом обосновании ТПГГ бесплатного оказания гражданам медицинской помощи на 2021 и на плановый период 2022 и 2023 годов»</a:t>
            </a:r>
            <a:endParaRPr lang="ru-RU" sz="1400" b="1" dirty="0">
              <a:solidFill>
                <a:srgbClr val="002060"/>
              </a:solidFill>
              <a:latin typeface="MS Reference Sans Serif" pitchFamily="34" charset="0"/>
              <a:ea typeface="Batang" pitchFamily="18" charset="-127"/>
              <a:cs typeface="Lucida Sans Unicode" pitchFamily="34" charset="0"/>
            </a:endParaRPr>
          </a:p>
        </p:txBody>
      </p:sp>
      <p:sp>
        <p:nvSpPr>
          <p:cNvPr id="2" name="Скругленный прямоугольник 19"/>
          <p:cNvSpPr/>
          <p:nvPr/>
        </p:nvSpPr>
        <p:spPr bwMode="auto">
          <a:xfrm>
            <a:off x="357158" y="5286388"/>
            <a:ext cx="8599370" cy="648072"/>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400" b="1" dirty="0" smtClean="0">
                <a:solidFill>
                  <a:srgbClr val="002060"/>
                </a:solidFill>
                <a:latin typeface="MS Reference Sans Serif" pitchFamily="34" charset="0"/>
                <a:ea typeface="Batang" pitchFamily="18" charset="-127"/>
                <a:cs typeface="Lucida Sans Unicode" pitchFamily="34" charset="0"/>
              </a:rPr>
              <a:t>Совместное </a:t>
            </a:r>
            <a:r>
              <a:rPr lang="ru-RU" sz="1400" b="1" dirty="0">
                <a:solidFill>
                  <a:srgbClr val="002060"/>
                </a:solidFill>
                <a:latin typeface="MS Reference Sans Serif" pitchFamily="34" charset="0"/>
                <a:ea typeface="Batang" pitchFamily="18" charset="-127"/>
                <a:cs typeface="Lucida Sans Unicode" pitchFamily="34" charset="0"/>
              </a:rPr>
              <a:t>письмо от </a:t>
            </a:r>
            <a:r>
              <a:rPr lang="ru-RU" sz="1400" b="1" dirty="0" smtClean="0">
                <a:solidFill>
                  <a:srgbClr val="002060"/>
                </a:solidFill>
                <a:latin typeface="MS Reference Sans Serif" pitchFamily="34" charset="0"/>
                <a:ea typeface="Batang" pitchFamily="18" charset="-127"/>
                <a:cs typeface="Lucida Sans Unicode" pitchFamily="34" charset="0"/>
              </a:rPr>
              <a:t>30.12.2020 </a:t>
            </a:r>
            <a:r>
              <a:rPr lang="ru-RU" sz="1400" b="1" dirty="0">
                <a:solidFill>
                  <a:srgbClr val="002060"/>
                </a:solidFill>
                <a:latin typeface="MS Reference Sans Serif" pitchFamily="34" charset="0"/>
                <a:ea typeface="Batang" pitchFamily="18" charset="-127"/>
                <a:cs typeface="Lucida Sans Unicode" pitchFamily="34" charset="0"/>
              </a:rPr>
              <a:t>Минздрава России № </a:t>
            </a:r>
            <a:r>
              <a:rPr lang="ru-RU" sz="1400" b="1" dirty="0" smtClean="0">
                <a:solidFill>
                  <a:srgbClr val="002060"/>
                </a:solidFill>
                <a:latin typeface="MS Reference Sans Serif" pitchFamily="34" charset="0"/>
                <a:ea typeface="Batang" pitchFamily="18" charset="-127"/>
                <a:cs typeface="Lucida Sans Unicode" pitchFamily="34" charset="0"/>
              </a:rPr>
              <a:t>11‑7/И/2‑20691 и </a:t>
            </a:r>
            <a:r>
              <a:rPr lang="ru-RU" sz="1400" b="1" dirty="0">
                <a:solidFill>
                  <a:srgbClr val="002060"/>
                </a:solidFill>
                <a:latin typeface="MS Reference Sans Serif" pitchFamily="34" charset="0"/>
                <a:ea typeface="Batang" pitchFamily="18" charset="-127"/>
                <a:cs typeface="Lucida Sans Unicode" pitchFamily="34" charset="0"/>
              </a:rPr>
              <a:t>Федерального фонда </a:t>
            </a:r>
            <a:r>
              <a:rPr lang="ru-RU" sz="1400" b="1" dirty="0" smtClean="0">
                <a:solidFill>
                  <a:srgbClr val="002060"/>
                </a:solidFill>
                <a:latin typeface="MS Reference Sans Serif" pitchFamily="34" charset="0"/>
                <a:ea typeface="Batang" pitchFamily="18" charset="-127"/>
                <a:cs typeface="Lucida Sans Unicode" pitchFamily="34" charset="0"/>
              </a:rPr>
              <a:t>№00-10-26-2-04/11-51 «О Методических рекомендациях по способам оплаты медицинской помощи за счет средств ОМС»</a:t>
            </a:r>
            <a:endParaRPr lang="ru-RU" sz="1400" b="1" dirty="0">
              <a:solidFill>
                <a:srgbClr val="002060"/>
              </a:solidFill>
              <a:latin typeface="MS Reference Sans Serif" pitchFamily="34" charset="0"/>
              <a:ea typeface="Batang" pitchFamily="18" charset="-127"/>
              <a:cs typeface="Lucida Sans Unicode" pitchFamily="34" charset="0"/>
            </a:endParaRPr>
          </a:p>
        </p:txBody>
      </p:sp>
      <p:sp>
        <p:nvSpPr>
          <p:cNvPr id="22" name="Скругленный прямоугольник 21"/>
          <p:cNvSpPr/>
          <p:nvPr/>
        </p:nvSpPr>
        <p:spPr bwMode="auto">
          <a:xfrm>
            <a:off x="357158" y="1500174"/>
            <a:ext cx="8617684" cy="828168"/>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400" b="1" dirty="0" smtClean="0">
                <a:solidFill>
                  <a:srgbClr val="002060"/>
                </a:solidFill>
                <a:latin typeface="MS Reference Sans Serif" pitchFamily="34" charset="0"/>
                <a:ea typeface="Batang" pitchFamily="18" charset="-127"/>
                <a:cs typeface="Lucida Sans Unicode" pitchFamily="34" charset="0"/>
              </a:rPr>
              <a:t>Программа </a:t>
            </a:r>
            <a:r>
              <a:rPr lang="ru-RU" sz="1400" b="1" dirty="0">
                <a:solidFill>
                  <a:srgbClr val="002060"/>
                </a:solidFill>
                <a:latin typeface="MS Reference Sans Serif" pitchFamily="34" charset="0"/>
                <a:ea typeface="Batang" pitchFamily="18" charset="-127"/>
                <a:cs typeface="Lucida Sans Unicode" pitchFamily="34" charset="0"/>
              </a:rPr>
              <a:t>государственных гарантий </a:t>
            </a:r>
            <a:r>
              <a:rPr lang="ru-RU" sz="1400" b="1" dirty="0" smtClean="0">
                <a:solidFill>
                  <a:srgbClr val="002060"/>
                </a:solidFill>
                <a:latin typeface="MS Reference Sans Serif" pitchFamily="34" charset="0"/>
                <a:ea typeface="Batang" pitchFamily="18" charset="-127"/>
                <a:cs typeface="Lucida Sans Unicode" pitchFamily="34" charset="0"/>
              </a:rPr>
              <a:t>оказания </a:t>
            </a:r>
            <a:r>
              <a:rPr lang="ru-RU" sz="1400" b="1" dirty="0">
                <a:solidFill>
                  <a:srgbClr val="002060"/>
                </a:solidFill>
                <a:latin typeface="MS Reference Sans Serif" pitchFamily="34" charset="0"/>
                <a:ea typeface="Batang" pitchFamily="18" charset="-127"/>
                <a:cs typeface="Lucida Sans Unicode" pitchFamily="34" charset="0"/>
              </a:rPr>
              <a:t>гражданам </a:t>
            </a:r>
            <a:r>
              <a:rPr lang="ru-RU" sz="1400" b="1" dirty="0" smtClean="0">
                <a:solidFill>
                  <a:srgbClr val="002060"/>
                </a:solidFill>
                <a:latin typeface="MS Reference Sans Serif" pitchFamily="34" charset="0"/>
                <a:ea typeface="Batang" pitchFamily="18" charset="-127"/>
                <a:cs typeface="Lucida Sans Unicode" pitchFamily="34" charset="0"/>
              </a:rPr>
              <a:t>Российской Федерации бесплатной медицинской помощи на 2021 год и плановый период 2022 и 2023 годов (постановление Правительства Российской Федерации </a:t>
            </a:r>
            <a:br>
              <a:rPr lang="ru-RU" sz="1400" b="1" dirty="0" smtClean="0">
                <a:solidFill>
                  <a:srgbClr val="002060"/>
                </a:solidFill>
                <a:latin typeface="MS Reference Sans Serif" pitchFamily="34" charset="0"/>
                <a:ea typeface="Batang" pitchFamily="18" charset="-127"/>
                <a:cs typeface="Lucida Sans Unicode" pitchFamily="34" charset="0"/>
              </a:rPr>
            </a:br>
            <a:r>
              <a:rPr lang="ru-RU" sz="1400" b="1" dirty="0" smtClean="0">
                <a:solidFill>
                  <a:srgbClr val="002060"/>
                </a:solidFill>
                <a:latin typeface="MS Reference Sans Serif" pitchFamily="34" charset="0"/>
                <a:ea typeface="Batang" pitchFamily="18" charset="-127"/>
                <a:cs typeface="Lucida Sans Unicode" pitchFamily="34" charset="0"/>
              </a:rPr>
              <a:t>от 28.12.2020 № 2299)</a:t>
            </a:r>
            <a:endParaRPr lang="ru-RU" sz="1400" b="1" dirty="0">
              <a:solidFill>
                <a:srgbClr val="002060"/>
              </a:solidFill>
              <a:latin typeface="MS Reference Sans Serif" pitchFamily="34" charset="0"/>
              <a:ea typeface="Batang" pitchFamily="18" charset="-127"/>
              <a:cs typeface="Lucida Sans Unicode" pitchFamily="34" charset="0"/>
            </a:endParaRPr>
          </a:p>
        </p:txBody>
      </p:sp>
      <p:sp>
        <p:nvSpPr>
          <p:cNvPr id="25" name="TextBox 24"/>
          <p:cNvSpPr txBox="1"/>
          <p:nvPr/>
        </p:nvSpPr>
        <p:spPr>
          <a:xfrm>
            <a:off x="1166814" y="220380"/>
            <a:ext cx="7723187" cy="458587"/>
          </a:xfrm>
          <a:prstGeom prst="rect">
            <a:avLst/>
          </a:prstGeom>
        </p:spPr>
        <p:txBody>
          <a:bodyPr wrap="square">
            <a:spAutoFit/>
          </a:bodyPr>
          <a:lstStyle>
            <a:defPPr>
              <a:defRPr lang="ru-RU"/>
            </a:defPPr>
            <a:lvl1pPr algn="ctr" fontAlgn="base">
              <a:lnSpc>
                <a:spcPct val="85000"/>
              </a:lnSpc>
              <a:spcBef>
                <a:spcPct val="0"/>
              </a:spcBef>
              <a:spcAft>
                <a:spcPct val="0"/>
              </a:spcAft>
              <a:defRPr sz="2000" b="1">
                <a:solidFill>
                  <a:srgbClr val="336699"/>
                </a:solidFill>
                <a:effectLst>
                  <a:outerShdw blurRad="38100" dist="38100" dir="2700000" algn="tl">
                    <a:srgbClr val="C0C0C0"/>
                  </a:outerShdw>
                </a:effectLst>
                <a:latin typeface="+mj-lt"/>
                <a:ea typeface="+mj-ea"/>
                <a:cs typeface="Calibri" pitchFamily="34" charset="0"/>
              </a:defRPr>
            </a:lvl1pPr>
          </a:lstStyle>
          <a:p>
            <a:r>
              <a:rPr lang="ru-RU" sz="2800" dirty="0" smtClean="0">
                <a:effectLst/>
              </a:rPr>
              <a:t>НОРМАТИВНЫЕ ПРАВОВЫЕ АКТЫ </a:t>
            </a:r>
            <a:endParaRPr lang="ru-RU" sz="2800" dirty="0">
              <a:effectLst/>
            </a:endParaRPr>
          </a:p>
        </p:txBody>
      </p:sp>
      <p:cxnSp>
        <p:nvCxnSpPr>
          <p:cNvPr id="26" name="Прямая соединительная линия 25"/>
          <p:cNvCxnSpPr/>
          <p:nvPr/>
        </p:nvCxnSpPr>
        <p:spPr>
          <a:xfrm>
            <a:off x="1241426" y="141288"/>
            <a:ext cx="7902575" cy="0"/>
          </a:xfrm>
          <a:prstGeom prst="line">
            <a:avLst/>
          </a:prstGeom>
          <a:ln>
            <a:solidFill>
              <a:srgbClr val="0D7CC1"/>
            </a:solidFill>
          </a:ln>
        </p:spPr>
        <p:style>
          <a:lnRef idx="2">
            <a:schemeClr val="dk1"/>
          </a:lnRef>
          <a:fillRef idx="0">
            <a:schemeClr val="dk1"/>
          </a:fillRef>
          <a:effectRef idx="1">
            <a:schemeClr val="dk1"/>
          </a:effectRef>
          <a:fontRef idx="minor">
            <a:schemeClr val="tx1"/>
          </a:fontRef>
        </p:style>
      </p:cxnSp>
      <p:cxnSp>
        <p:nvCxnSpPr>
          <p:cNvPr id="27" name="Прямая соединительная линия 26"/>
          <p:cNvCxnSpPr/>
          <p:nvPr/>
        </p:nvCxnSpPr>
        <p:spPr>
          <a:xfrm>
            <a:off x="1241426" y="764705"/>
            <a:ext cx="7902575" cy="1587"/>
          </a:xfrm>
          <a:prstGeom prst="line">
            <a:avLst/>
          </a:prstGeom>
          <a:ln>
            <a:solidFill>
              <a:srgbClr val="0D7CC1"/>
            </a:solidFill>
          </a:ln>
        </p:spPr>
        <p:style>
          <a:lnRef idx="2">
            <a:schemeClr val="dk1"/>
          </a:lnRef>
          <a:fillRef idx="0">
            <a:schemeClr val="dk1"/>
          </a:fillRef>
          <a:effectRef idx="1">
            <a:schemeClr val="dk1"/>
          </a:effectRef>
          <a:fontRef idx="minor">
            <a:schemeClr val="tx1"/>
          </a:fontRef>
        </p:style>
      </p:cxnSp>
      <p:sp>
        <p:nvSpPr>
          <p:cNvPr id="28" name="Скругленный прямоугольник 27"/>
          <p:cNvSpPr/>
          <p:nvPr/>
        </p:nvSpPr>
        <p:spPr bwMode="auto">
          <a:xfrm>
            <a:off x="357158" y="4000504"/>
            <a:ext cx="8599370" cy="504056"/>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400" b="1" dirty="0" smtClean="0">
                <a:solidFill>
                  <a:srgbClr val="002060"/>
                </a:solidFill>
                <a:latin typeface="MS Reference Sans Serif" pitchFamily="34" charset="0"/>
                <a:ea typeface="Batang" pitchFamily="18" charset="-127"/>
                <a:cs typeface="Lucida Sans Unicode" pitchFamily="34" charset="0"/>
              </a:rPr>
              <a:t>Приказ Министерства здравоохранения РФ  от 29.12.2020 № 1397н </a:t>
            </a:r>
            <a:br>
              <a:rPr lang="ru-RU" sz="1400" b="1" dirty="0" smtClean="0">
                <a:solidFill>
                  <a:srgbClr val="002060"/>
                </a:solidFill>
                <a:latin typeface="MS Reference Sans Serif" pitchFamily="34" charset="0"/>
                <a:ea typeface="Batang" pitchFamily="18" charset="-127"/>
                <a:cs typeface="Lucida Sans Unicode" pitchFamily="34" charset="0"/>
              </a:rPr>
            </a:br>
            <a:r>
              <a:rPr lang="ru-RU" sz="1400" b="1" dirty="0" smtClean="0">
                <a:solidFill>
                  <a:srgbClr val="002060"/>
                </a:solidFill>
                <a:latin typeface="MS Reference Sans Serif" pitchFamily="34" charset="0"/>
                <a:ea typeface="Batang" pitchFamily="18" charset="-127"/>
                <a:cs typeface="Lucida Sans Unicode" pitchFamily="34" charset="0"/>
              </a:rPr>
              <a:t>«Об утверждении Требований к структуре и содержанию тарифного соглашения»</a:t>
            </a:r>
            <a:endParaRPr lang="ru-RU" sz="1400" b="1" dirty="0">
              <a:solidFill>
                <a:srgbClr val="002060"/>
              </a:solidFill>
              <a:latin typeface="MS Reference Sans Serif" pitchFamily="34" charset="0"/>
              <a:ea typeface="Batang" pitchFamily="18" charset="-127"/>
              <a:cs typeface="Lucida Sans Unicode" pitchFamily="34" charset="0"/>
            </a:endParaRPr>
          </a:p>
        </p:txBody>
      </p:sp>
      <p:sp>
        <p:nvSpPr>
          <p:cNvPr id="18" name="Номер слайда 1"/>
          <p:cNvSpPr>
            <a:spLocks noGrp="1"/>
          </p:cNvSpPr>
          <p:nvPr>
            <p:ph type="sldNum" sz="quarter" idx="12"/>
          </p:nvPr>
        </p:nvSpPr>
        <p:spPr>
          <a:xfrm>
            <a:off x="8594104" y="6585759"/>
            <a:ext cx="586408" cy="242359"/>
          </a:xfrm>
        </p:spPr>
        <p:txBody>
          <a:bodyPr/>
          <a:lstStyle/>
          <a:p>
            <a:endParaRPr lang="ru-RU" sz="1800" b="1" dirty="0">
              <a:solidFill>
                <a:srgbClr val="30527C"/>
              </a:solidFill>
              <a:latin typeface="+mn-lt"/>
            </a:endParaRPr>
          </a:p>
        </p:txBody>
      </p:sp>
      <p:sp>
        <p:nvSpPr>
          <p:cNvPr id="17" name="Скругленный прямоугольник 16"/>
          <p:cNvSpPr/>
          <p:nvPr/>
        </p:nvSpPr>
        <p:spPr bwMode="auto">
          <a:xfrm>
            <a:off x="357158" y="6000768"/>
            <a:ext cx="8599370" cy="504056"/>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400" b="1" dirty="0" smtClean="0">
                <a:solidFill>
                  <a:srgbClr val="002060"/>
                </a:solidFill>
                <a:latin typeface="MS Reference Sans Serif" pitchFamily="34" charset="0"/>
                <a:ea typeface="Batang" pitchFamily="18" charset="-127"/>
                <a:cs typeface="Lucida Sans Unicode" pitchFamily="34" charset="0"/>
              </a:rPr>
              <a:t>Приказы Министерства здравоохранения Республики Саха (Якутия)</a:t>
            </a:r>
            <a:endParaRPr lang="ru-RU" sz="1400" b="1" dirty="0">
              <a:solidFill>
                <a:srgbClr val="002060"/>
              </a:solidFill>
              <a:latin typeface="MS Reference Sans Serif" pitchFamily="34" charset="0"/>
              <a:ea typeface="Batang" pitchFamily="18" charset="-127"/>
              <a:cs typeface="Lucida Sans Unicode" pitchFamily="34" charset="0"/>
            </a:endParaRPr>
          </a:p>
        </p:txBody>
      </p:sp>
      <p:sp>
        <p:nvSpPr>
          <p:cNvPr id="14" name="Скругленный прямоугольник 13"/>
          <p:cNvSpPr/>
          <p:nvPr/>
        </p:nvSpPr>
        <p:spPr bwMode="auto">
          <a:xfrm>
            <a:off x="357158" y="2428868"/>
            <a:ext cx="8617684" cy="828168"/>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400" b="1" dirty="0" smtClean="0">
                <a:solidFill>
                  <a:srgbClr val="002060"/>
                </a:solidFill>
                <a:latin typeface="MS Reference Sans Serif" pitchFamily="34" charset="0"/>
                <a:ea typeface="Batang" pitchFamily="18" charset="-127"/>
                <a:cs typeface="Lucida Sans Unicode" pitchFamily="34" charset="0"/>
              </a:rPr>
              <a:t>Программа </a:t>
            </a:r>
            <a:r>
              <a:rPr lang="ru-RU" sz="1400" b="1" dirty="0">
                <a:solidFill>
                  <a:srgbClr val="002060"/>
                </a:solidFill>
                <a:latin typeface="MS Reference Sans Serif" pitchFamily="34" charset="0"/>
                <a:ea typeface="Batang" pitchFamily="18" charset="-127"/>
                <a:cs typeface="Lucida Sans Unicode" pitchFamily="34" charset="0"/>
              </a:rPr>
              <a:t>государственных гарантий </a:t>
            </a:r>
            <a:r>
              <a:rPr lang="ru-RU" sz="1400" b="1" dirty="0" smtClean="0">
                <a:solidFill>
                  <a:srgbClr val="002060"/>
                </a:solidFill>
                <a:latin typeface="MS Reference Sans Serif" pitchFamily="34" charset="0"/>
                <a:ea typeface="Batang" pitchFamily="18" charset="-127"/>
                <a:cs typeface="Lucida Sans Unicode" pitchFamily="34" charset="0"/>
              </a:rPr>
              <a:t>бесплатного оказания гражданам медицинской помощи в Республике Саха (Якутия) на 2021 год и плановый период 2022 и 2023 годов (постановление Правительства РС(Я) </a:t>
            </a:r>
            <a:br>
              <a:rPr lang="ru-RU" sz="1400" b="1" dirty="0" smtClean="0">
                <a:solidFill>
                  <a:srgbClr val="002060"/>
                </a:solidFill>
                <a:latin typeface="MS Reference Sans Serif" pitchFamily="34" charset="0"/>
                <a:ea typeface="Batang" pitchFamily="18" charset="-127"/>
                <a:cs typeface="Lucida Sans Unicode" pitchFamily="34" charset="0"/>
              </a:rPr>
            </a:br>
            <a:r>
              <a:rPr lang="ru-RU" sz="1400" b="1" dirty="0" smtClean="0">
                <a:solidFill>
                  <a:srgbClr val="002060"/>
                </a:solidFill>
                <a:latin typeface="MS Reference Sans Serif" pitchFamily="34" charset="0"/>
                <a:ea typeface="Batang" pitchFamily="18" charset="-127"/>
                <a:cs typeface="Lucida Sans Unicode" pitchFamily="34" charset="0"/>
              </a:rPr>
              <a:t>от 01.02.2021 № 12)</a:t>
            </a:r>
            <a:endParaRPr lang="ru-RU" sz="1400" b="1" dirty="0">
              <a:solidFill>
                <a:srgbClr val="002060"/>
              </a:solidFill>
              <a:latin typeface="MS Reference Sans Serif" pitchFamily="34" charset="0"/>
              <a:ea typeface="Batang" pitchFamily="18" charset="-127"/>
              <a:cs typeface="Lucida Sans Unicode" pitchFamily="34" charset="0"/>
            </a:endParaRPr>
          </a:p>
        </p:txBody>
      </p:sp>
    </p:spTree>
    <p:extLst>
      <p:ext uri="{BB962C8B-B14F-4D97-AF65-F5344CB8AC3E}">
        <p14:creationId xmlns:p14="http://schemas.microsoft.com/office/powerpoint/2010/main" xmlns="" val="1328284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714348" y="214290"/>
            <a:ext cx="7740650" cy="615553"/>
          </a:xfrm>
          <a:prstGeom prst="rect">
            <a:avLst/>
          </a:prstGeom>
          <a:noFill/>
          <a:effectLst/>
        </p:spPr>
        <p:txBody>
          <a:bodyPr wrap="square">
            <a:spAutoFit/>
          </a:bodyPr>
          <a:lstStyle/>
          <a:p>
            <a:pPr algn="ctr" eaLnBrk="0" fontAlgn="base" hangingPunct="0">
              <a:lnSpc>
                <a:spcPct val="85000"/>
              </a:lnSpc>
              <a:spcBef>
                <a:spcPct val="0"/>
              </a:spcBef>
              <a:spcAft>
                <a:spcPct val="0"/>
              </a:spcAft>
              <a:defRPr/>
            </a:pPr>
            <a:r>
              <a:rPr lang="ru-RU" sz="2000" b="1" dirty="0">
                <a:solidFill>
                  <a:srgbClr val="0070C0"/>
                </a:solidFill>
                <a:latin typeface="Times New Roman" pitchFamily="18" charset="0"/>
                <a:cs typeface="Times New Roman" pitchFamily="18" charset="0"/>
              </a:rPr>
              <a:t>С</a:t>
            </a:r>
            <a:r>
              <a:rPr lang="ru-RU" sz="2000" b="1" dirty="0" smtClean="0">
                <a:solidFill>
                  <a:srgbClr val="0070C0"/>
                </a:solidFill>
                <a:latin typeface="Times New Roman" pitchFamily="18" charset="0"/>
                <a:cs typeface="Times New Roman" pitchFamily="18" charset="0"/>
              </a:rPr>
              <a:t>ПОСОБЫ </a:t>
            </a:r>
            <a:r>
              <a:rPr lang="ru-RU" sz="2000" b="1" dirty="0">
                <a:solidFill>
                  <a:srgbClr val="0070C0"/>
                </a:solidFill>
                <a:latin typeface="Times New Roman" pitchFamily="18" charset="0"/>
                <a:cs typeface="Times New Roman" pitchFamily="18" charset="0"/>
              </a:rPr>
              <a:t>ОПЛАТЫ МЕДИЦИНСКОЙ </a:t>
            </a:r>
            <a:r>
              <a:rPr lang="ru-RU" sz="2000" b="1" dirty="0" smtClean="0">
                <a:solidFill>
                  <a:srgbClr val="0070C0"/>
                </a:solidFill>
                <a:latin typeface="Times New Roman" pitchFamily="18" charset="0"/>
                <a:cs typeface="Times New Roman" pitchFamily="18" charset="0"/>
              </a:rPr>
              <a:t>ПОМОЩИ ЗА СЧЕТ СРЕДСТВ ОМС НА 2021 ГОД</a:t>
            </a:r>
            <a:endParaRPr lang="ru-RU" sz="2000" b="1" dirty="0">
              <a:solidFill>
                <a:srgbClr val="0070C0"/>
              </a:solidFill>
              <a:latin typeface="Times New Roman" pitchFamily="18" charset="0"/>
              <a:cs typeface="Times New Roman" pitchFamily="18" charset="0"/>
            </a:endParaRPr>
          </a:p>
        </p:txBody>
      </p:sp>
      <p:grpSp>
        <p:nvGrpSpPr>
          <p:cNvPr id="2" name="Группа 15"/>
          <p:cNvGrpSpPr/>
          <p:nvPr/>
        </p:nvGrpSpPr>
        <p:grpSpPr>
          <a:xfrm>
            <a:off x="285720" y="1000108"/>
            <a:ext cx="5929353" cy="5614195"/>
            <a:chOff x="3053654" y="1155555"/>
            <a:chExt cx="3523973" cy="4700852"/>
          </a:xfrm>
        </p:grpSpPr>
        <p:sp>
          <p:nvSpPr>
            <p:cNvPr id="19" name="Полилиния 18"/>
            <p:cNvSpPr/>
            <p:nvPr/>
          </p:nvSpPr>
          <p:spPr>
            <a:xfrm>
              <a:off x="3053654" y="1155555"/>
              <a:ext cx="1740758" cy="833584"/>
            </a:xfrm>
            <a:custGeom>
              <a:avLst/>
              <a:gdLst>
                <a:gd name="connsiteX0" fmla="*/ 0 w 2588912"/>
                <a:gd name="connsiteY0" fmla="*/ 0 h 404807"/>
                <a:gd name="connsiteX1" fmla="*/ 2588912 w 2588912"/>
                <a:gd name="connsiteY1" fmla="*/ 0 h 404807"/>
                <a:gd name="connsiteX2" fmla="*/ 2588912 w 2588912"/>
                <a:gd name="connsiteY2" fmla="*/ 404807 h 404807"/>
                <a:gd name="connsiteX3" fmla="*/ 0 w 2588912"/>
                <a:gd name="connsiteY3" fmla="*/ 404807 h 404807"/>
                <a:gd name="connsiteX4" fmla="*/ 0 w 2588912"/>
                <a:gd name="connsiteY4" fmla="*/ 0 h 4048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88912" h="404807">
                  <a:moveTo>
                    <a:pt x="0" y="0"/>
                  </a:moveTo>
                  <a:lnTo>
                    <a:pt x="2588912" y="0"/>
                  </a:lnTo>
                  <a:lnTo>
                    <a:pt x="2588912" y="404807"/>
                  </a:lnTo>
                  <a:lnTo>
                    <a:pt x="0" y="404807"/>
                  </a:lnTo>
                  <a:lnTo>
                    <a:pt x="0" y="0"/>
                  </a:lnTo>
                  <a:close/>
                </a:path>
              </a:pathLst>
            </a:custGeom>
            <a:ln/>
          </p:spPr>
          <p:style>
            <a:lnRef idx="3">
              <a:schemeClr val="lt1"/>
            </a:lnRef>
            <a:fillRef idx="1">
              <a:schemeClr val="accent6"/>
            </a:fillRef>
            <a:effectRef idx="1">
              <a:schemeClr val="accent6"/>
            </a:effectRef>
            <a:fontRef idx="minor">
              <a:schemeClr val="lt1"/>
            </a:fontRef>
          </p:style>
          <p:txBody>
            <a:bodyPr spcFirstLastPara="0" vert="horz" wrap="square" lIns="71120" tIns="40640" rIns="71120" bIns="40640" numCol="1" spcCol="1270" anchor="ctr" anchorCtr="0">
              <a:noAutofit/>
            </a:bodyPr>
            <a:lstStyle/>
            <a:p>
              <a:pPr algn="ctr" defTabSz="444500">
                <a:lnSpc>
                  <a:spcPct val="90000"/>
                </a:lnSpc>
                <a:spcBef>
                  <a:spcPct val="0"/>
                </a:spcBef>
                <a:spcAft>
                  <a:spcPct val="35000"/>
                </a:spcAft>
              </a:pPr>
              <a:r>
                <a:rPr lang="ru-RU" sz="1400" b="1" dirty="0" smtClean="0">
                  <a:ln w="12700">
                    <a:prstDash val="solid"/>
                  </a:ln>
                  <a:solidFill>
                    <a:prstClr val="white"/>
                  </a:solidFill>
                  <a:effectLst>
                    <a:outerShdw blurRad="41275" dist="20320" dir="1800000" algn="tl" rotWithShape="0">
                      <a:srgbClr val="000000">
                        <a:alpha val="40000"/>
                      </a:srgbClr>
                    </a:outerShdw>
                  </a:effectLst>
                </a:rPr>
                <a:t>Медицинская помощь, оказываемая в условиях круглосуточных и дневных стационаров</a:t>
              </a:r>
              <a:endParaRPr lang="ru-RU" sz="1400" dirty="0">
                <a:solidFill>
                  <a:prstClr val="white"/>
                </a:solidFill>
              </a:endParaRPr>
            </a:p>
          </p:txBody>
        </p:sp>
        <p:sp>
          <p:nvSpPr>
            <p:cNvPr id="21" name="Полилиния 20"/>
            <p:cNvSpPr/>
            <p:nvPr/>
          </p:nvSpPr>
          <p:spPr>
            <a:xfrm>
              <a:off x="4794411" y="1155555"/>
              <a:ext cx="1783216" cy="833584"/>
            </a:xfrm>
            <a:custGeom>
              <a:avLst/>
              <a:gdLst>
                <a:gd name="connsiteX0" fmla="*/ 0 w 2588912"/>
                <a:gd name="connsiteY0" fmla="*/ 0 h 404807"/>
                <a:gd name="connsiteX1" fmla="*/ 2588912 w 2588912"/>
                <a:gd name="connsiteY1" fmla="*/ 0 h 404807"/>
                <a:gd name="connsiteX2" fmla="*/ 2588912 w 2588912"/>
                <a:gd name="connsiteY2" fmla="*/ 404807 h 404807"/>
                <a:gd name="connsiteX3" fmla="*/ 0 w 2588912"/>
                <a:gd name="connsiteY3" fmla="*/ 404807 h 404807"/>
                <a:gd name="connsiteX4" fmla="*/ 0 w 2588912"/>
                <a:gd name="connsiteY4" fmla="*/ 0 h 4048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88912" h="404807">
                  <a:moveTo>
                    <a:pt x="0" y="0"/>
                  </a:moveTo>
                  <a:lnTo>
                    <a:pt x="2588912" y="0"/>
                  </a:lnTo>
                  <a:lnTo>
                    <a:pt x="2588912" y="404807"/>
                  </a:lnTo>
                  <a:lnTo>
                    <a:pt x="0" y="404807"/>
                  </a:lnTo>
                  <a:lnTo>
                    <a:pt x="0" y="0"/>
                  </a:lnTo>
                  <a:close/>
                </a:path>
              </a:pathLst>
            </a:custGeom>
          </p:spPr>
          <p:style>
            <a:lnRef idx="3">
              <a:schemeClr val="lt1"/>
            </a:lnRef>
            <a:fillRef idx="1">
              <a:schemeClr val="accent3"/>
            </a:fillRef>
            <a:effectRef idx="1">
              <a:schemeClr val="accent3"/>
            </a:effectRef>
            <a:fontRef idx="minor">
              <a:schemeClr val="lt1"/>
            </a:fontRef>
          </p:style>
          <p:txBody>
            <a:bodyPr spcFirstLastPara="0" vert="horz" wrap="square" lIns="71120" tIns="40640" rIns="71120" bIns="40640" numCol="1" spcCol="1270" anchor="ctr" anchorCtr="0">
              <a:noAutofit/>
            </a:bodyPr>
            <a:lstStyle/>
            <a:p>
              <a:pPr algn="ctr" defTabSz="444500">
                <a:lnSpc>
                  <a:spcPct val="90000"/>
                </a:lnSpc>
                <a:spcBef>
                  <a:spcPct val="0"/>
                </a:spcBef>
                <a:spcAft>
                  <a:spcPct val="35000"/>
                </a:spcAft>
              </a:pPr>
              <a:r>
                <a:rPr lang="ru-RU" sz="1400" b="1" dirty="0" smtClean="0">
                  <a:ln w="12700">
                    <a:prstDash val="solid"/>
                  </a:ln>
                  <a:solidFill>
                    <a:prstClr val="white"/>
                  </a:solidFill>
                  <a:effectLst>
                    <a:outerShdw blurRad="41275" dist="20320" dir="1800000" algn="tl" rotWithShape="0">
                      <a:srgbClr val="000000">
                        <a:alpha val="40000"/>
                      </a:srgbClr>
                    </a:outerShdw>
                  </a:effectLst>
                </a:rPr>
                <a:t>Скорая медицинская помощь</a:t>
              </a:r>
            </a:p>
          </p:txBody>
        </p:sp>
        <p:sp>
          <p:nvSpPr>
            <p:cNvPr id="22" name="Полилиния 21"/>
            <p:cNvSpPr/>
            <p:nvPr/>
          </p:nvSpPr>
          <p:spPr>
            <a:xfrm>
              <a:off x="4794411" y="2052797"/>
              <a:ext cx="1783216" cy="3803610"/>
            </a:xfrm>
            <a:custGeom>
              <a:avLst/>
              <a:gdLst>
                <a:gd name="connsiteX0" fmla="*/ 0 w 2588912"/>
                <a:gd name="connsiteY0" fmla="*/ 0 h 3733199"/>
                <a:gd name="connsiteX1" fmla="*/ 2588912 w 2588912"/>
                <a:gd name="connsiteY1" fmla="*/ 0 h 3733199"/>
                <a:gd name="connsiteX2" fmla="*/ 2588912 w 2588912"/>
                <a:gd name="connsiteY2" fmla="*/ 3733199 h 3733199"/>
                <a:gd name="connsiteX3" fmla="*/ 0 w 2588912"/>
                <a:gd name="connsiteY3" fmla="*/ 3733199 h 3733199"/>
                <a:gd name="connsiteX4" fmla="*/ 0 w 2588912"/>
                <a:gd name="connsiteY4" fmla="*/ 0 h 3733199"/>
                <a:gd name="connsiteX0" fmla="*/ 0 w 2588912"/>
                <a:gd name="connsiteY0" fmla="*/ 0 h 3733199"/>
                <a:gd name="connsiteX1" fmla="*/ 2588912 w 2588912"/>
                <a:gd name="connsiteY1" fmla="*/ 0 h 3733199"/>
                <a:gd name="connsiteX2" fmla="*/ 2588912 w 2588912"/>
                <a:gd name="connsiteY2" fmla="*/ 3733199 h 3733199"/>
                <a:gd name="connsiteX3" fmla="*/ 0 w 2588912"/>
                <a:gd name="connsiteY3" fmla="*/ 1973677 h 3733199"/>
                <a:gd name="connsiteX4" fmla="*/ 0 w 2588912"/>
                <a:gd name="connsiteY4" fmla="*/ 0 h 3733199"/>
                <a:gd name="connsiteX0" fmla="*/ 0 w 2588912"/>
                <a:gd name="connsiteY0" fmla="*/ 0 h 1982747"/>
                <a:gd name="connsiteX1" fmla="*/ 2588912 w 2588912"/>
                <a:gd name="connsiteY1" fmla="*/ 0 h 1982747"/>
                <a:gd name="connsiteX2" fmla="*/ 2588912 w 2588912"/>
                <a:gd name="connsiteY2" fmla="*/ 1982747 h 1982747"/>
                <a:gd name="connsiteX3" fmla="*/ 0 w 2588912"/>
                <a:gd name="connsiteY3" fmla="*/ 1973677 h 1982747"/>
                <a:gd name="connsiteX4" fmla="*/ 0 w 2588912"/>
                <a:gd name="connsiteY4" fmla="*/ 0 h 19827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88912" h="1982747">
                  <a:moveTo>
                    <a:pt x="0" y="0"/>
                  </a:moveTo>
                  <a:lnTo>
                    <a:pt x="2588912" y="0"/>
                  </a:lnTo>
                  <a:lnTo>
                    <a:pt x="2588912" y="1982747"/>
                  </a:lnTo>
                  <a:lnTo>
                    <a:pt x="0" y="1973677"/>
                  </a:lnTo>
                  <a:lnTo>
                    <a:pt x="0" y="0"/>
                  </a:lnTo>
                  <a:close/>
                </a:path>
              </a:pathLst>
            </a:custGeom>
          </p:spPr>
          <p:style>
            <a:lnRef idx="1">
              <a:schemeClr val="accent3"/>
            </a:lnRef>
            <a:fillRef idx="2">
              <a:schemeClr val="accent3"/>
            </a:fillRef>
            <a:effectRef idx="1">
              <a:schemeClr val="accent3"/>
            </a:effectRef>
            <a:fontRef idx="minor">
              <a:schemeClr val="dk1"/>
            </a:fontRef>
          </p:style>
          <p:txBody>
            <a:bodyPr spcFirstLastPara="0" vert="horz" wrap="square" lIns="53340" tIns="53340" rIns="71120" bIns="80010" numCol="1" spcCol="1270" anchor="t" anchorCtr="0">
              <a:noAutofit/>
            </a:bodyPr>
            <a:lstStyle/>
            <a:p>
              <a:pPr marL="285750" lvl="1" indent="-285750" defTabSz="444500">
                <a:spcBef>
                  <a:spcPct val="0"/>
                </a:spcBef>
                <a:spcAft>
                  <a:spcPct val="15000"/>
                </a:spcAft>
                <a:buFont typeface="Wingdings" panose="05000000000000000000" pitchFamily="2" charset="2"/>
                <a:buChar char="Ø"/>
              </a:pPr>
              <a:r>
                <a:rPr lang="ru-RU" sz="1300" b="1" dirty="0" smtClean="0">
                  <a:solidFill>
                    <a:srgbClr val="C00000"/>
                  </a:solidFill>
                </a:rPr>
                <a:t>По </a:t>
              </a:r>
              <a:r>
                <a:rPr lang="ru-RU" sz="1300" b="1" dirty="0" err="1" smtClean="0">
                  <a:solidFill>
                    <a:srgbClr val="C00000"/>
                  </a:solidFill>
                </a:rPr>
                <a:t>подушевому</a:t>
              </a:r>
              <a:r>
                <a:rPr lang="ru-RU" sz="1300" b="1" dirty="0" smtClean="0">
                  <a:solidFill>
                    <a:srgbClr val="C00000"/>
                  </a:solidFill>
                </a:rPr>
                <a:t> нормативу </a:t>
              </a:r>
              <a:r>
                <a:rPr lang="ru-RU" sz="1300" dirty="0" smtClean="0">
                  <a:solidFill>
                    <a:prstClr val="black"/>
                  </a:solidFill>
                </a:rPr>
                <a:t>финансирования </a:t>
              </a:r>
              <a:r>
                <a:rPr lang="ru-RU" sz="1300" b="1" dirty="0">
                  <a:solidFill>
                    <a:srgbClr val="C00000"/>
                  </a:solidFill>
                </a:rPr>
                <a:t>в сочетании с оплатой за вызов скорой медицинской помощи</a:t>
              </a:r>
              <a:r>
                <a:rPr lang="ru-RU" sz="1300" b="1" dirty="0" smtClean="0">
                  <a:solidFill>
                    <a:srgbClr val="C00000"/>
                  </a:solidFill>
                </a:rPr>
                <a:t>.</a:t>
              </a:r>
              <a:br>
                <a:rPr lang="ru-RU" sz="1300" b="1" dirty="0" smtClean="0">
                  <a:solidFill>
                    <a:srgbClr val="C00000"/>
                  </a:solidFill>
                </a:rPr>
              </a:br>
              <a:r>
                <a:rPr lang="ru-RU" sz="1400" dirty="0">
                  <a:solidFill>
                    <a:prstClr val="black"/>
                  </a:solidFill>
                </a:rPr>
                <a:t/>
              </a:r>
              <a:br>
                <a:rPr lang="ru-RU" sz="1400" dirty="0">
                  <a:solidFill>
                    <a:prstClr val="black"/>
                  </a:solidFill>
                </a:rPr>
              </a:br>
              <a:r>
                <a:rPr lang="ru-RU" sz="1300" b="1" dirty="0" smtClean="0">
                  <a:solidFill>
                    <a:srgbClr val="C00000"/>
                  </a:solidFill>
                </a:rPr>
                <a:t>Иные случаи оплаты за вызов</a:t>
              </a:r>
              <a:r>
                <a:rPr lang="en-US" sz="1300" b="1" dirty="0" smtClean="0">
                  <a:solidFill>
                    <a:srgbClr val="C00000"/>
                  </a:solidFill>
                </a:rPr>
                <a:t>:</a:t>
              </a:r>
              <a:r>
                <a:rPr lang="ru-RU" sz="1400" dirty="0" smtClean="0">
                  <a:solidFill>
                    <a:prstClr val="black"/>
                  </a:solidFill>
                </a:rPr>
                <a:t/>
              </a:r>
              <a:br>
                <a:rPr lang="ru-RU" sz="1400" dirty="0" smtClean="0">
                  <a:solidFill>
                    <a:prstClr val="black"/>
                  </a:solidFill>
                </a:rPr>
              </a:br>
              <a:r>
                <a:rPr lang="ru-RU" sz="1250" dirty="0" smtClean="0">
                  <a:solidFill>
                    <a:prstClr val="black"/>
                  </a:solidFill>
                </a:rPr>
                <a:t>- </a:t>
              </a:r>
              <a:r>
                <a:rPr lang="ru-RU" sz="1200" dirty="0" smtClean="0">
                  <a:solidFill>
                    <a:prstClr val="black"/>
                  </a:solidFill>
                </a:rPr>
                <a:t>межтерриториальные</a:t>
              </a:r>
              <a:r>
                <a:rPr lang="ru-RU" sz="1250" dirty="0">
                  <a:solidFill>
                    <a:prstClr val="black"/>
                  </a:solidFill>
                </a:rPr>
                <a:t/>
              </a:r>
              <a:br>
                <a:rPr lang="ru-RU" sz="1250" dirty="0">
                  <a:solidFill>
                    <a:prstClr val="black"/>
                  </a:solidFill>
                </a:rPr>
              </a:br>
              <a:r>
                <a:rPr lang="ru-RU" sz="1250" dirty="0">
                  <a:solidFill>
                    <a:prstClr val="black"/>
                  </a:solidFill>
                </a:rPr>
                <a:t>расчеты</a:t>
              </a:r>
              <a:r>
                <a:rPr lang="en-US" sz="1250" dirty="0">
                  <a:solidFill>
                    <a:prstClr val="black"/>
                  </a:solidFill>
                </a:rPr>
                <a:t>;</a:t>
              </a:r>
              <a:br>
                <a:rPr lang="en-US" sz="1250" dirty="0">
                  <a:solidFill>
                    <a:prstClr val="black"/>
                  </a:solidFill>
                </a:rPr>
              </a:br>
              <a:r>
                <a:rPr lang="en-US" sz="1250" dirty="0">
                  <a:solidFill>
                    <a:prstClr val="black"/>
                  </a:solidFill>
                </a:rPr>
                <a:t>- </a:t>
              </a:r>
              <a:r>
                <a:rPr lang="ru-RU" sz="1250" dirty="0" err="1">
                  <a:solidFill>
                    <a:prstClr val="black"/>
                  </a:solidFill>
                </a:rPr>
                <a:t>тромболизис</a:t>
              </a:r>
              <a:r>
                <a:rPr lang="en-US" sz="1250" dirty="0">
                  <a:solidFill>
                    <a:prstClr val="black"/>
                  </a:solidFill>
                </a:rPr>
                <a:t>;</a:t>
              </a:r>
              <a:r>
                <a:rPr lang="ru-RU" sz="1250" dirty="0">
                  <a:solidFill>
                    <a:prstClr val="black"/>
                  </a:solidFill>
                </a:rPr>
                <a:t/>
              </a:r>
              <a:br>
                <a:rPr lang="ru-RU" sz="1250" dirty="0">
                  <a:solidFill>
                    <a:prstClr val="black"/>
                  </a:solidFill>
                </a:rPr>
              </a:br>
              <a:endParaRPr lang="ru-RU" sz="1250" dirty="0">
                <a:solidFill>
                  <a:prstClr val="black"/>
                </a:solidFill>
              </a:endParaRPr>
            </a:p>
          </p:txBody>
        </p:sp>
      </p:grpSp>
      <p:sp>
        <p:nvSpPr>
          <p:cNvPr id="29" name="Полилиния 28"/>
          <p:cNvSpPr/>
          <p:nvPr/>
        </p:nvSpPr>
        <p:spPr>
          <a:xfrm>
            <a:off x="6286512" y="2071678"/>
            <a:ext cx="2714612" cy="4572032"/>
          </a:xfrm>
          <a:custGeom>
            <a:avLst/>
            <a:gdLst>
              <a:gd name="connsiteX0" fmla="*/ 0 w 2588912"/>
              <a:gd name="connsiteY0" fmla="*/ 0 h 3733199"/>
              <a:gd name="connsiteX1" fmla="*/ 2588912 w 2588912"/>
              <a:gd name="connsiteY1" fmla="*/ 0 h 3733199"/>
              <a:gd name="connsiteX2" fmla="*/ 2588912 w 2588912"/>
              <a:gd name="connsiteY2" fmla="*/ 3733199 h 3733199"/>
              <a:gd name="connsiteX3" fmla="*/ 0 w 2588912"/>
              <a:gd name="connsiteY3" fmla="*/ 3733199 h 3733199"/>
              <a:gd name="connsiteX4" fmla="*/ 0 w 2588912"/>
              <a:gd name="connsiteY4" fmla="*/ 0 h 37331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88912" h="3733199">
                <a:moveTo>
                  <a:pt x="0" y="0"/>
                </a:moveTo>
                <a:lnTo>
                  <a:pt x="2588912" y="0"/>
                </a:lnTo>
                <a:lnTo>
                  <a:pt x="2588912" y="3733199"/>
                </a:lnTo>
                <a:lnTo>
                  <a:pt x="0" y="3733199"/>
                </a:lnTo>
                <a:lnTo>
                  <a:pt x="0" y="0"/>
                </a:lnTo>
                <a:close/>
              </a:path>
            </a:pathLst>
          </a:custGeom>
        </p:spPr>
        <p:style>
          <a:lnRef idx="1">
            <a:schemeClr val="accent5"/>
          </a:lnRef>
          <a:fillRef idx="2">
            <a:schemeClr val="accent5"/>
          </a:fillRef>
          <a:effectRef idx="1">
            <a:schemeClr val="accent5"/>
          </a:effectRef>
          <a:fontRef idx="minor">
            <a:schemeClr val="dk1"/>
          </a:fontRef>
        </p:style>
        <p:txBody>
          <a:bodyPr spcFirstLastPara="0" vert="horz" wrap="square" lIns="53340" tIns="53340" rIns="71120" bIns="80010" numCol="1" spcCol="1270" anchor="t" anchorCtr="0">
            <a:noAutofit/>
          </a:bodyPr>
          <a:lstStyle/>
          <a:p>
            <a:pPr marL="285750" lvl="1" indent="-285750" defTabSz="444500">
              <a:spcBef>
                <a:spcPct val="0"/>
              </a:spcBef>
              <a:spcAft>
                <a:spcPct val="15000"/>
              </a:spcAft>
              <a:buFont typeface="Wingdings" panose="05000000000000000000" pitchFamily="2" charset="2"/>
              <a:buChar char="Ø"/>
            </a:pPr>
            <a:r>
              <a:rPr lang="ru-RU" sz="1280" b="1" dirty="0">
                <a:solidFill>
                  <a:srgbClr val="C00000"/>
                </a:solidFill>
              </a:rPr>
              <a:t>П</a:t>
            </a:r>
            <a:r>
              <a:rPr lang="ru-RU" sz="1280" b="1" dirty="0" smtClean="0">
                <a:solidFill>
                  <a:srgbClr val="C00000"/>
                </a:solidFill>
              </a:rPr>
              <a:t>о </a:t>
            </a:r>
            <a:r>
              <a:rPr lang="ru-RU" sz="1280" b="1" dirty="0" err="1" smtClean="0">
                <a:solidFill>
                  <a:srgbClr val="C00000"/>
                </a:solidFill>
              </a:rPr>
              <a:t>подушевому</a:t>
            </a:r>
            <a:r>
              <a:rPr lang="ru-RU" sz="1280" b="1" dirty="0" smtClean="0">
                <a:solidFill>
                  <a:srgbClr val="C00000"/>
                </a:solidFill>
              </a:rPr>
              <a:t> </a:t>
            </a:r>
            <a:r>
              <a:rPr lang="ru-RU" sz="1280" b="1" dirty="0">
                <a:solidFill>
                  <a:srgbClr val="C00000"/>
                </a:solidFill>
              </a:rPr>
              <a:t>нормативу </a:t>
            </a:r>
            <a:r>
              <a:rPr lang="ru-RU" sz="1280" dirty="0">
                <a:solidFill>
                  <a:prstClr val="black"/>
                </a:solidFill>
              </a:rPr>
              <a:t>финансирования на прикрепившихся  </a:t>
            </a:r>
            <a:r>
              <a:rPr lang="ru-RU" sz="1280" dirty="0" smtClean="0">
                <a:solidFill>
                  <a:prstClr val="black"/>
                </a:solidFill>
              </a:rPr>
              <a:t>лиц к </a:t>
            </a:r>
            <a:r>
              <a:rPr lang="ru-RU" sz="1280" dirty="0">
                <a:solidFill>
                  <a:prstClr val="black"/>
                </a:solidFill>
              </a:rPr>
              <a:t>медицинской </a:t>
            </a:r>
            <a:r>
              <a:rPr lang="ru-RU" sz="1280" dirty="0" smtClean="0">
                <a:solidFill>
                  <a:prstClr val="black"/>
                </a:solidFill>
              </a:rPr>
              <a:t>организации, имеющей в своем составе подразделение, оказывающее медицинскую помощь в амбулаторных, стационарных условиях и условиях дневного стационара,</a:t>
            </a:r>
            <a:br>
              <a:rPr lang="ru-RU" sz="1280" dirty="0" smtClean="0">
                <a:solidFill>
                  <a:prstClr val="black"/>
                </a:solidFill>
              </a:rPr>
            </a:br>
            <a:r>
              <a:rPr lang="ru-RU" sz="1280" b="1" dirty="0" smtClean="0">
                <a:solidFill>
                  <a:srgbClr val="C00000"/>
                </a:solidFill>
              </a:rPr>
              <a:t>с </a:t>
            </a:r>
            <a:r>
              <a:rPr lang="ru-RU" sz="1280" b="1" dirty="0">
                <a:solidFill>
                  <a:srgbClr val="C00000"/>
                </a:solidFill>
              </a:rPr>
              <a:t>учетом показателей результативности деятельности </a:t>
            </a:r>
            <a:r>
              <a:rPr lang="ru-RU" sz="1280" dirty="0">
                <a:solidFill>
                  <a:prstClr val="black"/>
                </a:solidFill>
              </a:rPr>
              <a:t>медицинской организации</a:t>
            </a:r>
            <a:r>
              <a:rPr lang="ru-RU" sz="1280" dirty="0" smtClean="0">
                <a:solidFill>
                  <a:prstClr val="black"/>
                </a:solidFill>
              </a:rPr>
              <a:t>.</a:t>
            </a:r>
          </a:p>
          <a:p>
            <a:pPr marL="285750" lvl="1" indent="-285750" defTabSz="444500">
              <a:spcBef>
                <a:spcPct val="0"/>
              </a:spcBef>
              <a:spcAft>
                <a:spcPct val="15000"/>
              </a:spcAft>
              <a:buFont typeface="Wingdings" panose="05000000000000000000" pitchFamily="2" charset="2"/>
              <a:buChar char="Ø"/>
            </a:pPr>
            <a:r>
              <a:rPr lang="ru-RU" sz="1250" dirty="0" smtClean="0">
                <a:solidFill>
                  <a:prstClr val="black"/>
                </a:solidFill>
              </a:rPr>
              <a:t>В ЦРБ, кроме северных (16 МО), для учета и прогноза по СП и СЗП используются КСГ</a:t>
            </a:r>
          </a:p>
          <a:p>
            <a:pPr marL="285750" lvl="1" indent="-285750" defTabSz="444500">
              <a:spcBef>
                <a:spcPct val="0"/>
              </a:spcBef>
              <a:spcAft>
                <a:spcPct val="15000"/>
              </a:spcAft>
              <a:buFont typeface="Wingdings" panose="05000000000000000000" pitchFamily="2" charset="2"/>
              <a:buChar char="Ø"/>
            </a:pPr>
            <a:r>
              <a:rPr lang="ru-RU" sz="1250" dirty="0" err="1" smtClean="0">
                <a:solidFill>
                  <a:prstClr val="black"/>
                </a:solidFill>
              </a:rPr>
              <a:t>Сверхподушевого</a:t>
            </a:r>
            <a:r>
              <a:rPr lang="ru-RU" sz="1250" dirty="0" smtClean="0">
                <a:solidFill>
                  <a:prstClr val="black"/>
                </a:solidFill>
              </a:rPr>
              <a:t>  по СП и СЗП оплачиваются онкология и </a:t>
            </a:r>
            <a:r>
              <a:rPr lang="en-US" sz="1250" dirty="0" smtClean="0">
                <a:solidFill>
                  <a:prstClr val="black"/>
                </a:solidFill>
              </a:rPr>
              <a:t>COVID-19</a:t>
            </a:r>
            <a:r>
              <a:rPr lang="ru-RU" sz="1250" dirty="0" smtClean="0">
                <a:solidFill>
                  <a:prstClr val="black"/>
                </a:solidFill>
              </a:rPr>
              <a:t> по КСГ</a:t>
            </a:r>
            <a:endParaRPr lang="ru-RU" sz="1250" dirty="0">
              <a:solidFill>
                <a:prstClr val="black"/>
              </a:solidFill>
            </a:endParaRPr>
          </a:p>
        </p:txBody>
      </p:sp>
      <p:sp>
        <p:nvSpPr>
          <p:cNvPr id="23" name="Полилиния 22"/>
          <p:cNvSpPr/>
          <p:nvPr/>
        </p:nvSpPr>
        <p:spPr>
          <a:xfrm>
            <a:off x="6286512" y="1000108"/>
            <a:ext cx="2714644" cy="995543"/>
          </a:xfrm>
          <a:custGeom>
            <a:avLst/>
            <a:gdLst>
              <a:gd name="connsiteX0" fmla="*/ 0 w 2588912"/>
              <a:gd name="connsiteY0" fmla="*/ 0 h 404807"/>
              <a:gd name="connsiteX1" fmla="*/ 2588912 w 2588912"/>
              <a:gd name="connsiteY1" fmla="*/ 0 h 404807"/>
              <a:gd name="connsiteX2" fmla="*/ 2588912 w 2588912"/>
              <a:gd name="connsiteY2" fmla="*/ 404807 h 404807"/>
              <a:gd name="connsiteX3" fmla="*/ 0 w 2588912"/>
              <a:gd name="connsiteY3" fmla="*/ 404807 h 404807"/>
              <a:gd name="connsiteX4" fmla="*/ 0 w 2588912"/>
              <a:gd name="connsiteY4" fmla="*/ 0 h 4048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88912" h="404807">
                <a:moveTo>
                  <a:pt x="0" y="0"/>
                </a:moveTo>
                <a:lnTo>
                  <a:pt x="2588912" y="0"/>
                </a:lnTo>
                <a:lnTo>
                  <a:pt x="2588912" y="404807"/>
                </a:lnTo>
                <a:lnTo>
                  <a:pt x="0" y="404807"/>
                </a:lnTo>
                <a:lnTo>
                  <a:pt x="0" y="0"/>
                </a:lnTo>
                <a:close/>
              </a:path>
            </a:pathLst>
          </a:custGeom>
        </p:spPr>
        <p:style>
          <a:lnRef idx="3">
            <a:schemeClr val="lt1"/>
          </a:lnRef>
          <a:fillRef idx="1">
            <a:schemeClr val="accent5"/>
          </a:fillRef>
          <a:effectRef idx="1">
            <a:schemeClr val="accent5"/>
          </a:effectRef>
          <a:fontRef idx="minor">
            <a:schemeClr val="lt1"/>
          </a:fontRef>
        </p:style>
        <p:txBody>
          <a:bodyPr spcFirstLastPara="0" vert="horz" wrap="square" lIns="71120" tIns="40640" rIns="71120" bIns="40640" numCol="1" spcCol="1270" anchor="ctr" anchorCtr="0">
            <a:noAutofit/>
          </a:bodyPr>
          <a:lstStyle/>
          <a:p>
            <a:pPr algn="ctr" defTabSz="444500">
              <a:lnSpc>
                <a:spcPct val="90000"/>
              </a:lnSpc>
              <a:spcBef>
                <a:spcPct val="0"/>
              </a:spcBef>
              <a:spcAft>
                <a:spcPct val="35000"/>
              </a:spcAft>
            </a:pPr>
            <a:r>
              <a:rPr lang="ru-RU" sz="1400" b="1" dirty="0">
                <a:ln w="12700">
                  <a:prstDash val="solid"/>
                </a:ln>
                <a:solidFill>
                  <a:prstClr val="white"/>
                </a:solidFill>
                <a:effectLst>
                  <a:outerShdw blurRad="41275" dist="20320" dir="1800000" algn="tl" rotWithShape="0">
                    <a:srgbClr val="000000">
                      <a:alpha val="40000"/>
                    </a:srgbClr>
                  </a:outerShdw>
                </a:effectLst>
              </a:rPr>
              <a:t>П</a:t>
            </a:r>
            <a:r>
              <a:rPr lang="ru-RU" sz="1400" b="1" dirty="0" smtClean="0">
                <a:ln w="12700">
                  <a:prstDash val="solid"/>
                </a:ln>
                <a:solidFill>
                  <a:prstClr val="white"/>
                </a:solidFill>
                <a:effectLst>
                  <a:outerShdw blurRad="41275" dist="20320" dir="1800000" algn="tl" rotWithShape="0">
                    <a:srgbClr val="000000">
                      <a:alpha val="40000"/>
                    </a:srgbClr>
                  </a:outerShdw>
                </a:effectLst>
              </a:rPr>
              <a:t>о всем видам и условиям оказания медицинской помощи</a:t>
            </a:r>
            <a:endParaRPr lang="ru-RU" sz="1400" b="1" dirty="0">
              <a:ln w="12700">
                <a:prstDash val="solid"/>
              </a:ln>
              <a:solidFill>
                <a:prstClr val="white"/>
              </a:solidFill>
              <a:effectLst>
                <a:outerShdw blurRad="41275" dist="20320" dir="1800000" algn="tl" rotWithShape="0">
                  <a:srgbClr val="000000">
                    <a:alpha val="40000"/>
                  </a:srgbClr>
                </a:outerShdw>
              </a:effectLst>
            </a:endParaRPr>
          </a:p>
        </p:txBody>
      </p:sp>
      <p:sp>
        <p:nvSpPr>
          <p:cNvPr id="24" name="Полилиния 23"/>
          <p:cNvSpPr/>
          <p:nvPr/>
        </p:nvSpPr>
        <p:spPr>
          <a:xfrm>
            <a:off x="285720" y="2071678"/>
            <a:ext cx="2897413" cy="4572032"/>
          </a:xfrm>
          <a:custGeom>
            <a:avLst/>
            <a:gdLst>
              <a:gd name="connsiteX0" fmla="*/ 0 w 2588912"/>
              <a:gd name="connsiteY0" fmla="*/ 0 h 3733199"/>
              <a:gd name="connsiteX1" fmla="*/ 2588912 w 2588912"/>
              <a:gd name="connsiteY1" fmla="*/ 0 h 3733199"/>
              <a:gd name="connsiteX2" fmla="*/ 2588912 w 2588912"/>
              <a:gd name="connsiteY2" fmla="*/ 3733199 h 3733199"/>
              <a:gd name="connsiteX3" fmla="*/ 0 w 2588912"/>
              <a:gd name="connsiteY3" fmla="*/ 3733199 h 3733199"/>
              <a:gd name="connsiteX4" fmla="*/ 0 w 2588912"/>
              <a:gd name="connsiteY4" fmla="*/ 0 h 3733199"/>
              <a:gd name="connsiteX0" fmla="*/ 0 w 2588912"/>
              <a:gd name="connsiteY0" fmla="*/ 0 h 3733199"/>
              <a:gd name="connsiteX1" fmla="*/ 2588912 w 2588912"/>
              <a:gd name="connsiteY1" fmla="*/ 0 h 3733199"/>
              <a:gd name="connsiteX2" fmla="*/ 2588912 w 2588912"/>
              <a:gd name="connsiteY2" fmla="*/ 3733199 h 3733199"/>
              <a:gd name="connsiteX3" fmla="*/ 0 w 2588912"/>
              <a:gd name="connsiteY3" fmla="*/ 1973677 h 3733199"/>
              <a:gd name="connsiteX4" fmla="*/ 0 w 2588912"/>
              <a:gd name="connsiteY4" fmla="*/ 0 h 3733199"/>
              <a:gd name="connsiteX0" fmla="*/ 0 w 2588912"/>
              <a:gd name="connsiteY0" fmla="*/ 0 h 1982747"/>
              <a:gd name="connsiteX1" fmla="*/ 2588912 w 2588912"/>
              <a:gd name="connsiteY1" fmla="*/ 0 h 1982747"/>
              <a:gd name="connsiteX2" fmla="*/ 2588912 w 2588912"/>
              <a:gd name="connsiteY2" fmla="*/ 1982747 h 1982747"/>
              <a:gd name="connsiteX3" fmla="*/ 0 w 2588912"/>
              <a:gd name="connsiteY3" fmla="*/ 1973677 h 1982747"/>
              <a:gd name="connsiteX4" fmla="*/ 0 w 2588912"/>
              <a:gd name="connsiteY4" fmla="*/ 0 h 19827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88912" h="1982747">
                <a:moveTo>
                  <a:pt x="0" y="0"/>
                </a:moveTo>
                <a:lnTo>
                  <a:pt x="2588912" y="0"/>
                </a:lnTo>
                <a:lnTo>
                  <a:pt x="2588912" y="1982747"/>
                </a:lnTo>
                <a:lnTo>
                  <a:pt x="0" y="1973677"/>
                </a:lnTo>
                <a:lnTo>
                  <a:pt x="0" y="0"/>
                </a:lnTo>
                <a:close/>
              </a:path>
            </a:pathLst>
          </a:custGeom>
        </p:spPr>
        <p:style>
          <a:lnRef idx="1">
            <a:schemeClr val="accent6"/>
          </a:lnRef>
          <a:fillRef idx="2">
            <a:schemeClr val="accent6"/>
          </a:fillRef>
          <a:effectRef idx="1">
            <a:schemeClr val="accent6"/>
          </a:effectRef>
          <a:fontRef idx="minor">
            <a:schemeClr val="dk1"/>
          </a:fontRef>
        </p:style>
        <p:txBody>
          <a:bodyPr spcFirstLastPara="0" vert="horz" wrap="square" lIns="53340" tIns="53340" rIns="71120" bIns="80010" numCol="1" spcCol="1270" anchor="t" anchorCtr="0">
            <a:noAutofit/>
          </a:bodyPr>
          <a:lstStyle/>
          <a:p>
            <a:pPr marL="285750" lvl="1" indent="-285750" defTabSz="444500">
              <a:spcBef>
                <a:spcPct val="0"/>
              </a:spcBef>
              <a:spcAft>
                <a:spcPct val="15000"/>
              </a:spcAft>
              <a:buFont typeface="Wingdings" panose="05000000000000000000" pitchFamily="2" charset="2"/>
              <a:buChar char="Ø"/>
            </a:pPr>
            <a:r>
              <a:rPr lang="ru-RU" sz="1200" b="1" dirty="0">
                <a:solidFill>
                  <a:srgbClr val="C00000"/>
                </a:solidFill>
              </a:rPr>
              <a:t>За законченный случай</a:t>
            </a:r>
            <a:r>
              <a:rPr lang="ru-RU" sz="1200" dirty="0">
                <a:solidFill>
                  <a:srgbClr val="C00000"/>
                </a:solidFill>
              </a:rPr>
              <a:t> </a:t>
            </a:r>
            <a:r>
              <a:rPr lang="ru-RU" sz="1200" dirty="0">
                <a:solidFill>
                  <a:prstClr val="black">
                    <a:hueOff val="0"/>
                    <a:satOff val="0"/>
                    <a:lumOff val="0"/>
                    <a:alphaOff val="0"/>
                  </a:prstClr>
                </a:solidFill>
              </a:rPr>
              <a:t>лечения заболевания, включенного в соответствующую группу заболеваний </a:t>
            </a:r>
            <a:br>
              <a:rPr lang="ru-RU" sz="1200" dirty="0">
                <a:solidFill>
                  <a:prstClr val="black">
                    <a:hueOff val="0"/>
                    <a:satOff val="0"/>
                    <a:lumOff val="0"/>
                    <a:alphaOff val="0"/>
                  </a:prstClr>
                </a:solidFill>
              </a:rPr>
            </a:br>
            <a:r>
              <a:rPr lang="ru-RU" sz="1200" dirty="0">
                <a:solidFill>
                  <a:prstClr val="black">
                    <a:hueOff val="0"/>
                    <a:satOff val="0"/>
                    <a:lumOff val="0"/>
                    <a:alphaOff val="0"/>
                  </a:prstClr>
                </a:solidFill>
              </a:rPr>
              <a:t>(в том числе клинико-статистические группы заболеваний).</a:t>
            </a:r>
            <a:r>
              <a:rPr lang="ru-RU" sz="1200" b="1" dirty="0">
                <a:solidFill>
                  <a:srgbClr val="C00000"/>
                </a:solidFill>
              </a:rPr>
              <a:t> </a:t>
            </a:r>
          </a:p>
          <a:p>
            <a:pPr marL="285750" lvl="1" indent="-285750" defTabSz="444500">
              <a:spcBef>
                <a:spcPct val="0"/>
              </a:spcBef>
              <a:spcAft>
                <a:spcPct val="15000"/>
              </a:spcAft>
              <a:buFont typeface="Wingdings" panose="05000000000000000000" pitchFamily="2" charset="2"/>
              <a:buChar char="Ø"/>
            </a:pPr>
            <a:r>
              <a:rPr lang="ru-RU" sz="1200" b="1" dirty="0">
                <a:solidFill>
                  <a:srgbClr val="C00000"/>
                </a:solidFill>
              </a:rPr>
              <a:t>За прерванный случай </a:t>
            </a:r>
            <a:r>
              <a:rPr lang="ru-RU" sz="1200" dirty="0">
                <a:solidFill>
                  <a:prstClr val="black">
                    <a:hueOff val="0"/>
                    <a:satOff val="0"/>
                    <a:lumOff val="0"/>
                    <a:alphaOff val="0"/>
                  </a:prstClr>
                </a:solidFill>
              </a:rPr>
              <a:t>оказания медицинской помощи при переводе пациента в другую мед. организацию, выписке при его письменном отказе, летальном исходе.</a:t>
            </a:r>
          </a:p>
          <a:p>
            <a:pPr marL="285750" lvl="1" indent="-285750" defTabSz="444500">
              <a:spcBef>
                <a:spcPct val="0"/>
              </a:spcBef>
              <a:spcAft>
                <a:spcPct val="15000"/>
              </a:spcAft>
              <a:buFont typeface="Wingdings" panose="05000000000000000000" pitchFamily="2" charset="2"/>
              <a:buChar char="Ø"/>
            </a:pPr>
            <a:r>
              <a:rPr lang="ru-RU" sz="1200" b="1" dirty="0">
                <a:solidFill>
                  <a:srgbClr val="C00000"/>
                </a:solidFill>
              </a:rPr>
              <a:t>За услугу </a:t>
            </a:r>
            <a:r>
              <a:rPr lang="ru-RU" sz="1200" b="1" dirty="0" smtClean="0">
                <a:solidFill>
                  <a:srgbClr val="C00000"/>
                </a:solidFill>
              </a:rPr>
              <a:t>диализа</a:t>
            </a:r>
          </a:p>
          <a:p>
            <a:pPr marL="285750" lvl="1" indent="-285750" defTabSz="444500">
              <a:spcBef>
                <a:spcPct val="0"/>
              </a:spcBef>
              <a:spcAft>
                <a:spcPct val="15000"/>
              </a:spcAft>
              <a:buFont typeface="Wingdings" panose="05000000000000000000" pitchFamily="2" charset="2"/>
              <a:buChar char="Ø"/>
            </a:pPr>
            <a:r>
              <a:rPr lang="ru-RU" sz="1200" b="1" dirty="0" smtClean="0">
                <a:solidFill>
                  <a:srgbClr val="C00000"/>
                </a:solidFill>
              </a:rPr>
              <a:t>За койко-день</a:t>
            </a:r>
            <a:r>
              <a:rPr lang="ru-RU" sz="1200" dirty="0" smtClean="0"/>
              <a:t> лечения по медицинской помощи, оказанной на койках сестринского ухода.</a:t>
            </a:r>
          </a:p>
          <a:p>
            <a:pPr marL="285750" lvl="1" indent="-285750" defTabSz="444500">
              <a:spcBef>
                <a:spcPct val="0"/>
              </a:spcBef>
              <a:spcAft>
                <a:spcPct val="15000"/>
              </a:spcAft>
              <a:buFont typeface="Wingdings" panose="05000000000000000000" pitchFamily="2" charset="2"/>
              <a:buChar char="Ø"/>
            </a:pPr>
            <a:endParaRPr lang="ru-RU" sz="1200" b="1" dirty="0">
              <a:solidFill>
                <a:srgbClr val="C00000"/>
              </a:solidFill>
            </a:endParaRPr>
          </a:p>
        </p:txBody>
      </p:sp>
      <p:sp>
        <p:nvSpPr>
          <p:cNvPr id="25" name="Скругленный прямоугольник 24"/>
          <p:cNvSpPr/>
          <p:nvPr/>
        </p:nvSpPr>
        <p:spPr>
          <a:xfrm>
            <a:off x="6000760" y="1000108"/>
            <a:ext cx="2376263" cy="177272"/>
          </a:xfrm>
          <a:prstGeom prst="roundRect">
            <a:avLst/>
          </a:prstGeom>
          <a:solidFill>
            <a:schemeClr val="bg1">
              <a:alpha val="0"/>
            </a:schemeClr>
          </a:solidFill>
          <a:ln>
            <a:solidFill>
              <a:schemeClr val="bg1">
                <a:alpha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70000"/>
              </a:lnSpc>
            </a:pPr>
            <a:endParaRPr lang="ru-RU" sz="3500" b="1" dirty="0">
              <a:solidFill>
                <a:srgbClr val="FF0000"/>
              </a:solidFill>
            </a:endParaRPr>
          </a:p>
        </p:txBody>
      </p:sp>
      <p:sp>
        <p:nvSpPr>
          <p:cNvPr id="20" name="Номер слайда 1"/>
          <p:cNvSpPr>
            <a:spLocks noGrp="1"/>
          </p:cNvSpPr>
          <p:nvPr>
            <p:ph type="sldNum" sz="quarter" idx="12"/>
          </p:nvPr>
        </p:nvSpPr>
        <p:spPr>
          <a:xfrm>
            <a:off x="8594104" y="6585756"/>
            <a:ext cx="586408" cy="242359"/>
          </a:xfrm>
        </p:spPr>
        <p:txBody>
          <a:bodyPr/>
          <a:lstStyle/>
          <a:p>
            <a:endParaRPr lang="ru-RU" sz="1800" b="1" dirty="0">
              <a:solidFill>
                <a:srgbClr val="30527C"/>
              </a:solidFill>
              <a:latin typeface="+mn-lt"/>
            </a:endParaRPr>
          </a:p>
        </p:txBody>
      </p:sp>
    </p:spTree>
    <p:extLst>
      <p:ext uri="{BB962C8B-B14F-4D97-AF65-F5344CB8AC3E}">
        <p14:creationId xmlns:p14="http://schemas.microsoft.com/office/powerpoint/2010/main" xmlns="" val="18958343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357166"/>
            <a:ext cx="8186766" cy="511156"/>
          </a:xfrm>
        </p:spPr>
        <p:txBody>
          <a:bodyPr>
            <a:noAutofit/>
          </a:bodyPr>
          <a:lstStyle/>
          <a:p>
            <a:r>
              <a:rPr lang="ru-RU" sz="2000" b="1" dirty="0" smtClean="0">
                <a:solidFill>
                  <a:srgbClr val="0070C0"/>
                </a:solidFill>
                <a:latin typeface="Times New Roman" pitchFamily="18" charset="0"/>
                <a:cs typeface="Times New Roman" pitchFamily="18" charset="0"/>
              </a:rPr>
              <a:t>СПОСОБЫ ОПЛАТЫ ПЕРВИЧНОЙ МЕДИКО-САНИТАРНОЙ ПОМОЩИ ЗА СЧЕТ СРЕДСТВ ОМС НА 2021 ГОД </a:t>
            </a:r>
            <a:r>
              <a:rPr lang="ru-RU" sz="2000" b="1" dirty="0" smtClean="0">
                <a:latin typeface="Times New Roman" pitchFamily="18" charset="0"/>
                <a:cs typeface="Times New Roman" pitchFamily="18" charset="0"/>
              </a:rPr>
              <a:t/>
            </a:r>
            <a:br>
              <a:rPr lang="ru-RU" sz="2000" b="1" dirty="0" smtClean="0">
                <a:latin typeface="Times New Roman" pitchFamily="18" charset="0"/>
                <a:cs typeface="Times New Roman" pitchFamily="18" charset="0"/>
              </a:rPr>
            </a:br>
            <a:endParaRPr lang="ru-RU" sz="2000" b="1" dirty="0">
              <a:latin typeface="Times New Roman" pitchFamily="18" charset="0"/>
              <a:cs typeface="Times New Roman" pitchFamily="18" charset="0"/>
            </a:endParaRPr>
          </a:p>
        </p:txBody>
      </p:sp>
      <p:sp>
        <p:nvSpPr>
          <p:cNvPr id="4" name="Скругленный прямоугольник 3"/>
          <p:cNvSpPr/>
          <p:nvPr/>
        </p:nvSpPr>
        <p:spPr>
          <a:xfrm>
            <a:off x="642910" y="1571612"/>
            <a:ext cx="3286148" cy="2143140"/>
          </a:xfrm>
          <a:prstGeom prst="roundRect">
            <a:avLst>
              <a:gd name="adj" fmla="val 7828"/>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buFont typeface="Arial" pitchFamily="34" charset="0"/>
              <a:buChar char="•"/>
            </a:pPr>
            <a:r>
              <a:rPr lang="ru-RU" sz="1600" b="1" dirty="0" smtClean="0">
                <a:solidFill>
                  <a:srgbClr val="FF0000"/>
                </a:solidFill>
              </a:rPr>
              <a:t> </a:t>
            </a:r>
            <a:r>
              <a:rPr lang="ru-RU" sz="1600" b="1" dirty="0" smtClean="0">
                <a:solidFill>
                  <a:srgbClr val="FF0000"/>
                </a:solidFill>
                <a:latin typeface="Times New Roman" pitchFamily="18" charset="0"/>
                <a:cs typeface="Times New Roman" pitchFamily="18" charset="0"/>
              </a:rPr>
              <a:t>По подушевому нормативу </a:t>
            </a:r>
            <a:r>
              <a:rPr lang="ru-RU" sz="1600" dirty="0" smtClean="0">
                <a:solidFill>
                  <a:prstClr val="black">
                    <a:hueOff val="0"/>
                    <a:satOff val="0"/>
                    <a:lumOff val="0"/>
                    <a:alphaOff val="0"/>
                  </a:prstClr>
                </a:solidFill>
                <a:latin typeface="Times New Roman" pitchFamily="18" charset="0"/>
                <a:cs typeface="Times New Roman" pitchFamily="18" charset="0"/>
              </a:rPr>
              <a:t>финансирования на прикрепившихся лиц </a:t>
            </a:r>
            <a:r>
              <a:rPr lang="ru-RU" sz="1600" b="1" dirty="0" smtClean="0">
                <a:solidFill>
                  <a:srgbClr val="FF0000"/>
                </a:solidFill>
                <a:latin typeface="Times New Roman" pitchFamily="18" charset="0"/>
                <a:cs typeface="Times New Roman" pitchFamily="18" charset="0"/>
              </a:rPr>
              <a:t>с учетом показателей результативности деятельности</a:t>
            </a:r>
            <a:r>
              <a:rPr lang="ru-RU" sz="1600" dirty="0" smtClean="0">
                <a:solidFill>
                  <a:prstClr val="black">
                    <a:hueOff val="0"/>
                    <a:satOff val="0"/>
                    <a:lumOff val="0"/>
                    <a:alphaOff val="0"/>
                  </a:prstClr>
                </a:solidFill>
                <a:latin typeface="Times New Roman" pitchFamily="18" charset="0"/>
                <a:cs typeface="Times New Roman" pitchFamily="18" charset="0"/>
              </a:rPr>
              <a:t> медицинской организации, </a:t>
            </a:r>
            <a:r>
              <a:rPr lang="en-US" sz="1600" dirty="0" smtClean="0">
                <a:solidFill>
                  <a:prstClr val="black">
                    <a:hueOff val="0"/>
                    <a:satOff val="0"/>
                    <a:lumOff val="0"/>
                    <a:alphaOff val="0"/>
                  </a:prstClr>
                </a:solidFill>
                <a:latin typeface="Times New Roman" pitchFamily="18" charset="0"/>
                <a:cs typeface="Times New Roman" pitchFamily="18" charset="0"/>
              </a:rPr>
              <a:t>c</a:t>
            </a:r>
            <a:r>
              <a:rPr lang="ru-RU" sz="1600" dirty="0" smtClean="0">
                <a:solidFill>
                  <a:prstClr val="black">
                    <a:hueOff val="0"/>
                    <a:satOff val="0"/>
                    <a:lumOff val="0"/>
                    <a:alphaOff val="0"/>
                  </a:prstClr>
                </a:solidFill>
                <a:latin typeface="Times New Roman" pitchFamily="18" charset="0"/>
                <a:cs typeface="Times New Roman" pitchFamily="18" charset="0"/>
              </a:rPr>
              <a:t> включением расходов на медицинскую помощь, оказываемую в иных медицинских организациях</a:t>
            </a:r>
            <a:endParaRPr lang="ru-RU" sz="1600" dirty="0">
              <a:latin typeface="Times New Roman" pitchFamily="18" charset="0"/>
              <a:cs typeface="Times New Roman" pitchFamily="18" charset="0"/>
            </a:endParaRPr>
          </a:p>
        </p:txBody>
      </p:sp>
      <p:sp>
        <p:nvSpPr>
          <p:cNvPr id="5" name="Скругленный прямоугольник 4"/>
          <p:cNvSpPr/>
          <p:nvPr/>
        </p:nvSpPr>
        <p:spPr>
          <a:xfrm>
            <a:off x="4714876" y="1500174"/>
            <a:ext cx="4214842" cy="1357322"/>
          </a:xfrm>
          <a:prstGeom prst="roundRect">
            <a:avLst>
              <a:gd name="adj" fmla="val 11383"/>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buFont typeface="Arial" pitchFamily="34" charset="0"/>
              <a:buChar char="•"/>
            </a:pPr>
            <a:r>
              <a:rPr lang="ru-RU" dirty="0" smtClean="0">
                <a:solidFill>
                  <a:srgbClr val="FF0000"/>
                </a:solidFill>
              </a:rPr>
              <a:t> </a:t>
            </a:r>
            <a:r>
              <a:rPr lang="ru-RU" sz="1600" b="1" dirty="0" smtClean="0">
                <a:solidFill>
                  <a:srgbClr val="FF0000"/>
                </a:solidFill>
                <a:latin typeface="Times New Roman" pitchFamily="18" charset="0"/>
                <a:cs typeface="Times New Roman" pitchFamily="18" charset="0"/>
              </a:rPr>
              <a:t>За единицу объема медицинской помощи:</a:t>
            </a:r>
          </a:p>
          <a:p>
            <a:pPr algn="just">
              <a:buFontTx/>
              <a:buChar char="-"/>
            </a:pPr>
            <a:r>
              <a:rPr lang="ru-RU" sz="1600" dirty="0" smtClean="0">
                <a:solidFill>
                  <a:schemeClr val="tx1"/>
                </a:solidFill>
                <a:latin typeface="Times New Roman" pitchFamily="18" charset="0"/>
                <a:cs typeface="Times New Roman" pitchFamily="18" charset="0"/>
              </a:rPr>
              <a:t> за медицинскую услугу;</a:t>
            </a:r>
          </a:p>
          <a:p>
            <a:pPr algn="just">
              <a:buFontTx/>
              <a:buChar char="-"/>
            </a:pPr>
            <a:r>
              <a:rPr lang="ru-RU" sz="1600" dirty="0">
                <a:solidFill>
                  <a:schemeClr val="tx1"/>
                </a:solidFill>
                <a:latin typeface="Times New Roman" pitchFamily="18" charset="0"/>
                <a:cs typeface="Times New Roman" pitchFamily="18" charset="0"/>
              </a:rPr>
              <a:t> </a:t>
            </a:r>
            <a:r>
              <a:rPr lang="ru-RU" sz="1600" dirty="0" smtClean="0">
                <a:solidFill>
                  <a:schemeClr val="tx1"/>
                </a:solidFill>
                <a:latin typeface="Times New Roman" pitchFamily="18" charset="0"/>
                <a:cs typeface="Times New Roman" pitchFamily="18" charset="0"/>
              </a:rPr>
              <a:t>за посещение;</a:t>
            </a:r>
          </a:p>
          <a:p>
            <a:pPr algn="just">
              <a:buFontTx/>
              <a:buChar char="-"/>
            </a:pPr>
            <a:r>
              <a:rPr lang="ru-RU" sz="1600" dirty="0">
                <a:solidFill>
                  <a:schemeClr val="tx1"/>
                </a:solidFill>
                <a:latin typeface="Times New Roman" pitchFamily="18" charset="0"/>
                <a:cs typeface="Times New Roman" pitchFamily="18" charset="0"/>
              </a:rPr>
              <a:t> </a:t>
            </a:r>
            <a:r>
              <a:rPr lang="ru-RU" sz="1600" dirty="0" smtClean="0">
                <a:solidFill>
                  <a:schemeClr val="tx1"/>
                </a:solidFill>
                <a:latin typeface="Times New Roman" pitchFamily="18" charset="0"/>
                <a:cs typeface="Times New Roman" pitchFamily="18" charset="0"/>
              </a:rPr>
              <a:t>за обращение</a:t>
            </a:r>
            <a:endParaRPr lang="ru-RU" sz="1600" dirty="0">
              <a:solidFill>
                <a:schemeClr val="tx1"/>
              </a:solidFill>
              <a:latin typeface="Times New Roman" pitchFamily="18" charset="0"/>
              <a:cs typeface="Times New Roman" pitchFamily="18" charset="0"/>
            </a:endParaRPr>
          </a:p>
        </p:txBody>
      </p:sp>
      <p:sp>
        <p:nvSpPr>
          <p:cNvPr id="9" name="Скругленный прямоугольник 8"/>
          <p:cNvSpPr/>
          <p:nvPr/>
        </p:nvSpPr>
        <p:spPr>
          <a:xfrm>
            <a:off x="4714876" y="2928934"/>
            <a:ext cx="4286280" cy="3786214"/>
          </a:xfrm>
          <a:prstGeom prst="roundRect">
            <a:avLst>
              <a:gd name="adj" fmla="val 8348"/>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buFont typeface="Arial" pitchFamily="34" charset="0"/>
              <a:buChar char="•"/>
            </a:pPr>
            <a:r>
              <a:rPr lang="ru-RU" dirty="0" smtClean="0">
                <a:solidFill>
                  <a:srgbClr val="FF0000"/>
                </a:solidFill>
              </a:rPr>
              <a:t> </a:t>
            </a:r>
            <a:r>
              <a:rPr lang="ru-RU" sz="1600" b="1" dirty="0" smtClean="0">
                <a:solidFill>
                  <a:srgbClr val="FF0000"/>
                </a:solidFill>
                <a:latin typeface="Times New Roman" pitchFamily="18" charset="0"/>
                <a:cs typeface="Times New Roman" pitchFamily="18" charset="0"/>
              </a:rPr>
              <a:t>За единицу объема мед. помощи:</a:t>
            </a:r>
          </a:p>
          <a:p>
            <a:pPr algn="just">
              <a:buFontTx/>
              <a:buChar char="-"/>
            </a:pPr>
            <a:r>
              <a:rPr lang="ru-RU" sz="1600" dirty="0" smtClean="0">
                <a:solidFill>
                  <a:schemeClr val="tx1"/>
                </a:solidFill>
                <a:latin typeface="Times New Roman" pitchFamily="18" charset="0"/>
                <a:cs typeface="Times New Roman" pitchFamily="18" charset="0"/>
              </a:rPr>
              <a:t> за медицинскую услугу:</a:t>
            </a:r>
          </a:p>
          <a:p>
            <a:pPr algn="just">
              <a:buFont typeface="Wingdings" pitchFamily="2" charset="2"/>
              <a:buChar char="§"/>
            </a:pPr>
            <a:r>
              <a:rPr lang="ru-RU" sz="1600" dirty="0">
                <a:solidFill>
                  <a:schemeClr val="tx1"/>
                </a:solidFill>
                <a:latin typeface="Times New Roman" pitchFamily="18" charset="0"/>
                <a:cs typeface="Times New Roman" pitchFamily="18" charset="0"/>
              </a:rPr>
              <a:t> </a:t>
            </a:r>
            <a:r>
              <a:rPr lang="ru-RU" sz="1600" dirty="0" smtClean="0">
                <a:solidFill>
                  <a:schemeClr val="tx1"/>
                </a:solidFill>
                <a:latin typeface="Times New Roman" pitchFamily="18" charset="0"/>
                <a:cs typeface="Times New Roman" pitchFamily="18" charset="0"/>
              </a:rPr>
              <a:t>компьютерная томография;</a:t>
            </a:r>
          </a:p>
          <a:p>
            <a:pPr algn="just">
              <a:buFont typeface="Wingdings" pitchFamily="2" charset="2"/>
              <a:buChar char="§"/>
            </a:pPr>
            <a:r>
              <a:rPr lang="ru-RU" sz="1600" dirty="0" smtClean="0">
                <a:solidFill>
                  <a:schemeClr val="tx1"/>
                </a:solidFill>
                <a:latin typeface="Times New Roman" pitchFamily="18" charset="0"/>
                <a:cs typeface="Times New Roman" pitchFamily="18" charset="0"/>
              </a:rPr>
              <a:t> магнитно-резонансная томография;</a:t>
            </a:r>
          </a:p>
          <a:p>
            <a:pPr algn="just">
              <a:buFont typeface="Wingdings" pitchFamily="2" charset="2"/>
              <a:buChar char="§"/>
            </a:pPr>
            <a:r>
              <a:rPr lang="ru-RU" sz="1600" dirty="0">
                <a:solidFill>
                  <a:schemeClr val="tx1"/>
                </a:solidFill>
                <a:latin typeface="Times New Roman" pitchFamily="18" charset="0"/>
                <a:cs typeface="Times New Roman" pitchFamily="18" charset="0"/>
              </a:rPr>
              <a:t> </a:t>
            </a:r>
            <a:r>
              <a:rPr lang="ru-RU" sz="1600" dirty="0" smtClean="0">
                <a:solidFill>
                  <a:schemeClr val="tx1"/>
                </a:solidFill>
                <a:latin typeface="Times New Roman" pitchFamily="18" charset="0"/>
                <a:cs typeface="Times New Roman" pitchFamily="18" charset="0"/>
              </a:rPr>
              <a:t>ультразвуковое исследование сердечно-сосудистой системы;</a:t>
            </a:r>
          </a:p>
          <a:p>
            <a:pPr algn="just">
              <a:buFont typeface="Wingdings" pitchFamily="2" charset="2"/>
              <a:buChar char="§"/>
            </a:pPr>
            <a:r>
              <a:rPr lang="ru-RU" sz="1600" dirty="0" smtClean="0">
                <a:solidFill>
                  <a:schemeClr val="tx1"/>
                </a:solidFill>
                <a:latin typeface="Times New Roman" pitchFamily="18" charset="0"/>
                <a:cs typeface="Times New Roman" pitchFamily="18" charset="0"/>
              </a:rPr>
              <a:t> эндоскопические диагностические исследования;</a:t>
            </a:r>
          </a:p>
          <a:p>
            <a:pPr algn="just">
              <a:buFont typeface="Wingdings" pitchFamily="2" charset="2"/>
              <a:buChar char="§"/>
            </a:pPr>
            <a:r>
              <a:rPr lang="ru-RU" sz="1600" dirty="0" smtClean="0">
                <a:solidFill>
                  <a:schemeClr val="tx1"/>
                </a:solidFill>
                <a:latin typeface="Times New Roman" pitchFamily="18" charset="0"/>
                <a:cs typeface="Times New Roman" pitchFamily="18" charset="0"/>
              </a:rPr>
              <a:t> молекулярно-генетические исследования;</a:t>
            </a:r>
          </a:p>
          <a:p>
            <a:pPr algn="just">
              <a:buFont typeface="Wingdings" pitchFamily="2" charset="2"/>
              <a:buChar char="§"/>
            </a:pPr>
            <a:r>
              <a:rPr lang="ru-RU" sz="1600" dirty="0">
                <a:solidFill>
                  <a:schemeClr val="tx1"/>
                </a:solidFill>
                <a:latin typeface="Times New Roman" pitchFamily="18" charset="0"/>
                <a:cs typeface="Times New Roman" pitchFamily="18" charset="0"/>
              </a:rPr>
              <a:t> </a:t>
            </a:r>
            <a:r>
              <a:rPr lang="ru-RU" sz="1600" dirty="0" smtClean="0">
                <a:solidFill>
                  <a:schemeClr val="tx1"/>
                </a:solidFill>
                <a:latin typeface="Times New Roman" pitchFamily="18" charset="0"/>
                <a:cs typeface="Times New Roman" pitchFamily="18" charset="0"/>
              </a:rPr>
              <a:t>патологоанатомические исследования биопсийного (операционного) материала с целью диагностики онкологических заболеваний и подбора противоопухолевой лекарственной терапии</a:t>
            </a:r>
          </a:p>
          <a:p>
            <a:pPr algn="just">
              <a:buFont typeface="Wingdings" pitchFamily="2" charset="2"/>
              <a:buChar char="§"/>
            </a:pPr>
            <a:r>
              <a:rPr lang="en-US" sz="1600" dirty="0" smtClean="0">
                <a:solidFill>
                  <a:schemeClr val="tx1"/>
                </a:solidFill>
                <a:latin typeface="Times New Roman" pitchFamily="18" charset="0"/>
                <a:cs typeface="Times New Roman" pitchFamily="18" charset="0"/>
              </a:rPr>
              <a:t> </a:t>
            </a:r>
            <a:r>
              <a:rPr lang="ru-RU" sz="1600" dirty="0" smtClean="0">
                <a:solidFill>
                  <a:schemeClr val="tx1"/>
                </a:solidFill>
                <a:latin typeface="Times New Roman" pitchFamily="18" charset="0"/>
                <a:cs typeface="Times New Roman" pitchFamily="18" charset="0"/>
              </a:rPr>
              <a:t>тестирование на выявление </a:t>
            </a:r>
            <a:r>
              <a:rPr lang="en-US" sz="1600" dirty="0" smtClean="0">
                <a:solidFill>
                  <a:schemeClr val="tx1"/>
                </a:solidFill>
                <a:latin typeface="Times New Roman" pitchFamily="18" charset="0"/>
                <a:cs typeface="Times New Roman" pitchFamily="18" charset="0"/>
              </a:rPr>
              <a:t>COVID-19</a:t>
            </a:r>
            <a:endParaRPr lang="ru-RU" dirty="0" smtClean="0">
              <a:solidFill>
                <a:schemeClr val="tx1"/>
              </a:solidFill>
            </a:endParaRPr>
          </a:p>
        </p:txBody>
      </p:sp>
      <p:sp>
        <p:nvSpPr>
          <p:cNvPr id="7" name="Скругленный прямоугольник 6"/>
          <p:cNvSpPr/>
          <p:nvPr/>
        </p:nvSpPr>
        <p:spPr>
          <a:xfrm>
            <a:off x="642910" y="3786190"/>
            <a:ext cx="3286148" cy="1000132"/>
          </a:xfrm>
          <a:prstGeom prst="roundRect">
            <a:avLst>
              <a:gd name="adj" fmla="val 14874"/>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buFont typeface="Arial" pitchFamily="34" charset="0"/>
              <a:buChar char="•"/>
            </a:pPr>
            <a:r>
              <a:rPr lang="ru-RU" dirty="0" smtClean="0">
                <a:solidFill>
                  <a:srgbClr val="FF0000"/>
                </a:solidFill>
              </a:rPr>
              <a:t> </a:t>
            </a:r>
            <a:r>
              <a:rPr lang="ru-RU" sz="1600" b="1" dirty="0" smtClean="0">
                <a:solidFill>
                  <a:srgbClr val="FF0000"/>
                </a:solidFill>
                <a:latin typeface="Times New Roman" pitchFamily="18" charset="0"/>
                <a:cs typeface="Times New Roman" pitchFamily="18" charset="0"/>
              </a:rPr>
              <a:t>Сверх подушевого норматива:</a:t>
            </a:r>
          </a:p>
          <a:p>
            <a:pPr algn="just">
              <a:buFontTx/>
              <a:buChar char="-"/>
            </a:pPr>
            <a:r>
              <a:rPr lang="ru-RU" sz="1600" dirty="0" smtClean="0">
                <a:solidFill>
                  <a:schemeClr val="tx1"/>
                </a:solidFill>
              </a:rPr>
              <a:t> </a:t>
            </a:r>
            <a:r>
              <a:rPr lang="ru-RU" sz="1600" dirty="0" smtClean="0">
                <a:solidFill>
                  <a:schemeClr val="tx1"/>
                </a:solidFill>
                <a:latin typeface="Times New Roman" pitchFamily="18" charset="0"/>
                <a:cs typeface="Times New Roman" pitchFamily="18" charset="0"/>
              </a:rPr>
              <a:t>финансовое обеспечение фельдшерских/фельдшерско-акушерских пунктов</a:t>
            </a:r>
            <a:endParaRPr lang="ru-RU" sz="1600" dirty="0">
              <a:solidFill>
                <a:schemeClr val="tx1"/>
              </a:solidFill>
              <a:latin typeface="Times New Roman" pitchFamily="18" charset="0"/>
              <a:cs typeface="Times New Roman" pitchFamily="18" charset="0"/>
            </a:endParaRPr>
          </a:p>
        </p:txBody>
      </p:sp>
      <p:sp>
        <p:nvSpPr>
          <p:cNvPr id="8" name="Блок-схема: процесс 7"/>
          <p:cNvSpPr/>
          <p:nvPr/>
        </p:nvSpPr>
        <p:spPr>
          <a:xfrm>
            <a:off x="642910" y="857232"/>
            <a:ext cx="3286148" cy="642942"/>
          </a:xfrm>
          <a:prstGeom prst="flowChartProcess">
            <a:avLst/>
          </a:prstGeom>
          <a:solidFill>
            <a:srgbClr val="192CB5">
              <a:alpha val="65000"/>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latin typeface="Times New Roman" pitchFamily="18" charset="0"/>
                <a:cs typeface="Times New Roman" pitchFamily="18" charset="0"/>
              </a:rPr>
              <a:t>ПРОСПЕКТИВНЫЙ</a:t>
            </a:r>
            <a:endParaRPr lang="ru-RU" sz="1600" b="1" dirty="0">
              <a:latin typeface="Times New Roman" pitchFamily="18" charset="0"/>
              <a:cs typeface="Times New Roman" pitchFamily="18" charset="0"/>
            </a:endParaRPr>
          </a:p>
        </p:txBody>
      </p:sp>
      <p:sp>
        <p:nvSpPr>
          <p:cNvPr id="10" name="Блок-схема: процесс 9"/>
          <p:cNvSpPr/>
          <p:nvPr/>
        </p:nvSpPr>
        <p:spPr>
          <a:xfrm>
            <a:off x="5286380" y="857232"/>
            <a:ext cx="3286148" cy="642942"/>
          </a:xfrm>
          <a:prstGeom prst="flowChartProcess">
            <a:avLst/>
          </a:prstGeom>
          <a:solidFill>
            <a:schemeClr val="accent3">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accent1">
                    <a:lumMod val="50000"/>
                  </a:schemeClr>
                </a:solidFill>
                <a:latin typeface="Times New Roman" pitchFamily="18" charset="0"/>
                <a:cs typeface="Times New Roman" pitchFamily="18" charset="0"/>
              </a:rPr>
              <a:t>РЕТРОСПЕКТИВНЫЙ</a:t>
            </a:r>
            <a:endParaRPr lang="ru-RU" sz="1600" b="1" dirty="0">
              <a:solidFill>
                <a:schemeClr val="accent1">
                  <a:lumMod val="50000"/>
                </a:schemeClr>
              </a:solidFill>
              <a:latin typeface="Times New Roman" pitchFamily="18" charset="0"/>
              <a:cs typeface="Times New Roman" pitchFamily="18" charset="0"/>
            </a:endParaRPr>
          </a:p>
        </p:txBody>
      </p:sp>
      <p:sp>
        <p:nvSpPr>
          <p:cNvPr id="15" name="Скругленный прямоугольник 14"/>
          <p:cNvSpPr/>
          <p:nvPr/>
        </p:nvSpPr>
        <p:spPr>
          <a:xfrm>
            <a:off x="1214414" y="4929198"/>
            <a:ext cx="3143272" cy="857256"/>
          </a:xfrm>
          <a:prstGeom prst="roundRect">
            <a:avLst>
              <a:gd name="adj" fmla="val 13530"/>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ru-RU" sz="1600" dirty="0" smtClean="0">
                <a:solidFill>
                  <a:schemeClr val="tx1"/>
                </a:solidFill>
                <a:latin typeface="Times New Roman" pitchFamily="18" charset="0"/>
                <a:cs typeface="Times New Roman" pitchFamily="18" charset="0"/>
              </a:rPr>
              <a:t>Софинансирование на дефицит кадров из </a:t>
            </a:r>
            <a:r>
              <a:rPr lang="ru-RU" sz="1600" dirty="0" smtClean="0">
                <a:solidFill>
                  <a:schemeClr val="tx1"/>
                </a:solidFill>
                <a:latin typeface="Times New Roman" pitchFamily="18" charset="0"/>
                <a:cs typeface="Times New Roman" pitchFamily="18" charset="0"/>
              </a:rPr>
              <a:t>НСЗ</a:t>
            </a:r>
            <a:endParaRPr lang="ru-RU" sz="1600" dirty="0">
              <a:solidFill>
                <a:schemeClr val="tx1"/>
              </a:solidFill>
              <a:latin typeface="Times New Roman" pitchFamily="18" charset="0"/>
              <a:cs typeface="Times New Roman" pitchFamily="18" charset="0"/>
            </a:endParaRPr>
          </a:p>
        </p:txBody>
      </p:sp>
      <p:sp>
        <p:nvSpPr>
          <p:cNvPr id="16" name="Скругленный прямоугольник 15"/>
          <p:cNvSpPr/>
          <p:nvPr/>
        </p:nvSpPr>
        <p:spPr>
          <a:xfrm>
            <a:off x="1214414" y="5929330"/>
            <a:ext cx="3286148" cy="642942"/>
          </a:xfrm>
          <a:prstGeom prst="roundRect">
            <a:avLst>
              <a:gd name="adj" fmla="val 13530"/>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ru-RU" sz="1600" dirty="0" smtClean="0">
                <a:solidFill>
                  <a:schemeClr val="tx1"/>
                </a:solidFill>
                <a:latin typeface="Times New Roman" pitchFamily="18" charset="0"/>
                <a:cs typeface="Times New Roman" pitchFamily="18" charset="0"/>
              </a:rPr>
              <a:t>Стимулирование за выявление ЗНО из средств НСЗ</a:t>
            </a:r>
            <a:endParaRPr lang="ru-RU" sz="1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b="1" dirty="0" smtClean="0">
                <a:solidFill>
                  <a:srgbClr val="0070C0"/>
                </a:solidFill>
                <a:latin typeface="Times New Roman" pitchFamily="18" charset="0"/>
                <a:cs typeface="Times New Roman" pitchFamily="18" charset="0"/>
              </a:rPr>
              <a:t> НОВОЕ ПО СПОСОБАМ ОПЛАТЫ ПЕРВИЧНОЙ МЕДИКО-САНИТАРНОЙ ПОМОЩИ ЗА СЧЕТ СРЕДСТВ ОМС НА 2021 ГОД</a:t>
            </a:r>
            <a:endParaRPr lang="ru-RU" sz="2000" dirty="0"/>
          </a:p>
        </p:txBody>
      </p:sp>
      <p:sp>
        <p:nvSpPr>
          <p:cNvPr id="3" name="Содержимое 2"/>
          <p:cNvSpPr>
            <a:spLocks noGrp="1"/>
          </p:cNvSpPr>
          <p:nvPr>
            <p:ph idx="1"/>
          </p:nvPr>
        </p:nvSpPr>
        <p:spPr>
          <a:xfrm>
            <a:off x="457200" y="1600201"/>
            <a:ext cx="8229600" cy="4257692"/>
          </a:xfrm>
        </p:spPr>
        <p:style>
          <a:lnRef idx="1">
            <a:schemeClr val="accent3"/>
          </a:lnRef>
          <a:fillRef idx="2">
            <a:schemeClr val="accent3"/>
          </a:fillRef>
          <a:effectRef idx="1">
            <a:schemeClr val="accent3"/>
          </a:effectRef>
          <a:fontRef idx="minor">
            <a:schemeClr val="dk1"/>
          </a:fontRef>
        </p:style>
        <p:txBody>
          <a:bodyPr anchor="ctr"/>
          <a:lstStyle/>
          <a:p>
            <a:pPr algn="ctr">
              <a:buNone/>
            </a:pPr>
            <a:r>
              <a:rPr lang="ru-RU" dirty="0" smtClean="0">
                <a:latin typeface="Times New Roman" panose="02020603050405020304" pitchFamily="18" charset="0"/>
                <a:cs typeface="Times New Roman" panose="02020603050405020304" pitchFamily="18" charset="0"/>
              </a:rPr>
              <a:t>Оплата профилактических медицинских осмотров и диспансеризации осуществляется по подушевому нормативу финансирования медицинских организаций на прикрепленных застрахованных лиц</a:t>
            </a:r>
          </a:p>
          <a:p>
            <a:pPr algn="ct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285690" y="214291"/>
          <a:ext cx="8858310" cy="3510365"/>
        </p:xfrm>
        <a:graphic>
          <a:graphicData uri="http://schemas.openxmlformats.org/drawingml/2006/table">
            <a:tbl>
              <a:tblPr firstRow="1" bandRow="1">
                <a:tableStyleId>{5C22544A-7EE6-4342-B048-85BDC9FD1C3A}</a:tableStyleId>
              </a:tblPr>
              <a:tblGrid>
                <a:gridCol w="1306964"/>
                <a:gridCol w="3194802"/>
                <a:gridCol w="1089136"/>
                <a:gridCol w="943918"/>
                <a:gridCol w="1234355"/>
                <a:gridCol w="1089135"/>
              </a:tblGrid>
              <a:tr h="523486">
                <a:tc rowSpan="9">
                  <a:txBody>
                    <a:bodyPr/>
                    <a:lstStyle/>
                    <a:p>
                      <a:endParaRPr lang="ru-RU" sz="1400" dirty="0" smtClean="0"/>
                    </a:p>
                    <a:p>
                      <a:endParaRPr lang="ru-RU" sz="1400" dirty="0" smtClean="0"/>
                    </a:p>
                    <a:p>
                      <a:endParaRPr lang="ru-RU" sz="1400" dirty="0" smtClean="0"/>
                    </a:p>
                    <a:p>
                      <a:endParaRPr lang="ru-RU" sz="1400" dirty="0" smtClean="0"/>
                    </a:p>
                    <a:p>
                      <a:endParaRPr lang="ru-RU" sz="1400" dirty="0" smtClean="0"/>
                    </a:p>
                    <a:p>
                      <a:endParaRPr lang="ru-RU" sz="1400" dirty="0" smtClean="0"/>
                    </a:p>
                    <a:p>
                      <a:r>
                        <a:rPr lang="ru-RU" sz="1400" dirty="0" smtClean="0"/>
                        <a:t>- в амбулаторных условиях</a:t>
                      </a:r>
                      <a:endParaRPr lang="ru-RU" sz="1400" dirty="0"/>
                    </a:p>
                  </a:txBody>
                  <a:tcPr/>
                </a:tc>
                <a:tc>
                  <a:txBody>
                    <a:bodyPr/>
                    <a:lstStyle/>
                    <a:p>
                      <a:pPr algn="ctr"/>
                      <a:endParaRPr lang="ru-RU" sz="1100" dirty="0" smtClean="0"/>
                    </a:p>
                    <a:p>
                      <a:pPr algn="ctr"/>
                      <a:r>
                        <a:rPr lang="ru-RU" sz="1100" dirty="0" smtClean="0"/>
                        <a:t>Единица измерения</a:t>
                      </a:r>
                      <a:endParaRPr lang="ru-RU" sz="1100" dirty="0"/>
                    </a:p>
                  </a:txBody>
                  <a:tcPr/>
                </a:tc>
                <a:tc>
                  <a:txBody>
                    <a:bodyPr/>
                    <a:lstStyle/>
                    <a:p>
                      <a:pPr algn="ctr"/>
                      <a:r>
                        <a:rPr lang="ru-RU" sz="1100" dirty="0" smtClean="0"/>
                        <a:t>Объемы мед помощи</a:t>
                      </a:r>
                      <a:r>
                        <a:rPr lang="ru-RU" sz="1100" baseline="0" dirty="0" smtClean="0"/>
                        <a:t> </a:t>
                      </a:r>
                      <a:endParaRPr lang="ru-RU" sz="1100" dirty="0"/>
                    </a:p>
                  </a:txBody>
                  <a:tcPr/>
                </a:tc>
                <a:tc>
                  <a:txBody>
                    <a:bodyPr/>
                    <a:lstStyle/>
                    <a:p>
                      <a:pPr algn="ctr"/>
                      <a:r>
                        <a:rPr lang="ru-RU" sz="1100" dirty="0" smtClean="0"/>
                        <a:t>Норматив РФ </a:t>
                      </a:r>
                      <a:r>
                        <a:rPr lang="ru-RU" sz="1100" baseline="0" dirty="0" smtClean="0"/>
                        <a:t>(руб.)</a:t>
                      </a:r>
                      <a:endParaRPr lang="ru-RU" sz="1100" dirty="0"/>
                    </a:p>
                  </a:txBody>
                  <a:tcPr/>
                </a:tc>
                <a:tc>
                  <a:txBody>
                    <a:bodyPr/>
                    <a:lstStyle/>
                    <a:p>
                      <a:pPr algn="ctr"/>
                      <a:r>
                        <a:rPr lang="ru-RU" sz="1100" dirty="0" err="1" smtClean="0"/>
                        <a:t>Ст-ть</a:t>
                      </a:r>
                      <a:r>
                        <a:rPr lang="ru-RU" sz="1100" dirty="0" smtClean="0"/>
                        <a:t> ед. объема</a:t>
                      </a:r>
                      <a:r>
                        <a:rPr lang="ru-RU" sz="1100" baseline="0" dirty="0" smtClean="0"/>
                        <a:t> мед помощи (руб.)</a:t>
                      </a:r>
                      <a:endParaRPr lang="ru-RU" sz="1100" dirty="0"/>
                    </a:p>
                  </a:txBody>
                  <a:tcPr/>
                </a:tc>
                <a:tc>
                  <a:txBody>
                    <a:bodyPr/>
                    <a:lstStyle/>
                    <a:p>
                      <a:pPr algn="ctr"/>
                      <a:r>
                        <a:rPr lang="ru-RU" sz="1100" dirty="0" smtClean="0"/>
                        <a:t>Стоимость ТП (тыс.руб.)</a:t>
                      </a:r>
                      <a:endParaRPr lang="ru-RU" sz="1100" dirty="0"/>
                    </a:p>
                  </a:txBody>
                  <a:tcPr/>
                </a:tc>
              </a:tr>
              <a:tr h="228186">
                <a:tc vMerge="1">
                  <a:txBody>
                    <a:bodyPr/>
                    <a:lstStyle/>
                    <a:p>
                      <a:endParaRPr lang="ru-RU" sz="1400" dirty="0"/>
                    </a:p>
                  </a:txBody>
                  <a:tcPr/>
                </a:tc>
                <a:tc>
                  <a:txBody>
                    <a:bodyPr/>
                    <a:lstStyle/>
                    <a:p>
                      <a:r>
                        <a:rPr lang="ru-RU" sz="1100" dirty="0" smtClean="0"/>
                        <a:t>Компьютерная томография</a:t>
                      </a:r>
                      <a:endParaRPr lang="ru-RU" sz="1100" dirty="0"/>
                    </a:p>
                  </a:txBody>
                  <a:tcPr/>
                </a:tc>
                <a:tc>
                  <a:txBody>
                    <a:bodyPr/>
                    <a:lstStyle/>
                    <a:p>
                      <a:pPr algn="ctr"/>
                      <a:r>
                        <a:rPr lang="ru-RU" sz="1100" dirty="0" smtClean="0"/>
                        <a:t>64 088</a:t>
                      </a:r>
                      <a:endParaRPr lang="ru-RU" sz="1100" dirty="0"/>
                    </a:p>
                  </a:txBody>
                  <a:tcPr/>
                </a:tc>
                <a:tc>
                  <a:txBody>
                    <a:bodyPr/>
                    <a:lstStyle/>
                    <a:p>
                      <a:pPr algn="ctr"/>
                      <a:r>
                        <a:rPr lang="ru-RU" sz="1100" dirty="0" smtClean="0"/>
                        <a:t>3 766,9</a:t>
                      </a:r>
                      <a:endParaRPr lang="ru-RU" sz="1100" dirty="0"/>
                    </a:p>
                  </a:txBody>
                  <a:tcPr/>
                </a:tc>
                <a:tc>
                  <a:txBody>
                    <a:bodyPr/>
                    <a:lstStyle/>
                    <a:p>
                      <a:pPr algn="ctr"/>
                      <a:r>
                        <a:rPr lang="ru-RU" sz="1100" dirty="0" smtClean="0"/>
                        <a:t>4 718,23</a:t>
                      </a:r>
                      <a:endParaRPr lang="ru-RU" sz="1100" dirty="0"/>
                    </a:p>
                  </a:txBody>
                  <a:tcPr/>
                </a:tc>
                <a:tc>
                  <a:txBody>
                    <a:bodyPr/>
                    <a:lstStyle/>
                    <a:p>
                      <a:pPr algn="ctr"/>
                      <a:r>
                        <a:rPr lang="ru-RU" sz="1100" dirty="0" smtClean="0"/>
                        <a:t>302 383,0</a:t>
                      </a:r>
                      <a:endParaRPr lang="ru-RU" sz="1100" dirty="0"/>
                    </a:p>
                  </a:txBody>
                  <a:tcPr/>
                </a:tc>
              </a:tr>
              <a:tr h="228186">
                <a:tc vMerge="1">
                  <a:txBody>
                    <a:bodyPr/>
                    <a:lstStyle/>
                    <a:p>
                      <a:endParaRPr lang="ru-RU" dirty="0"/>
                    </a:p>
                  </a:txBody>
                  <a:tcPr/>
                </a:tc>
                <a:tc>
                  <a:txBody>
                    <a:bodyPr/>
                    <a:lstStyle/>
                    <a:p>
                      <a:r>
                        <a:rPr lang="ru-RU" sz="1100" dirty="0" err="1" smtClean="0"/>
                        <a:t>МРТ</a:t>
                      </a:r>
                      <a:endParaRPr lang="ru-RU" sz="1100" dirty="0"/>
                    </a:p>
                  </a:txBody>
                  <a:tcPr/>
                </a:tc>
                <a:tc>
                  <a:txBody>
                    <a:bodyPr/>
                    <a:lstStyle/>
                    <a:p>
                      <a:pPr algn="ctr"/>
                      <a:r>
                        <a:rPr lang="ru-RU" sz="1100" dirty="0" smtClean="0"/>
                        <a:t>24 021</a:t>
                      </a:r>
                      <a:endParaRPr lang="ru-RU" sz="1100" dirty="0"/>
                    </a:p>
                  </a:txBody>
                  <a:tcPr/>
                </a:tc>
                <a:tc>
                  <a:txBody>
                    <a:bodyPr/>
                    <a:lstStyle/>
                    <a:p>
                      <a:pPr algn="ctr"/>
                      <a:r>
                        <a:rPr lang="ru-RU" sz="1100" dirty="0" smtClean="0"/>
                        <a:t>4 254,2</a:t>
                      </a:r>
                      <a:endParaRPr lang="ru-RU" sz="1100" dirty="0"/>
                    </a:p>
                  </a:txBody>
                  <a:tcPr/>
                </a:tc>
                <a:tc>
                  <a:txBody>
                    <a:bodyPr/>
                    <a:lstStyle/>
                    <a:p>
                      <a:pPr algn="ctr"/>
                      <a:r>
                        <a:rPr lang="ru-RU" sz="1100" dirty="0" smtClean="0"/>
                        <a:t>6 152,38</a:t>
                      </a:r>
                      <a:endParaRPr lang="ru-RU" sz="1100" dirty="0"/>
                    </a:p>
                  </a:txBody>
                  <a:tcPr/>
                </a:tc>
                <a:tc>
                  <a:txBody>
                    <a:bodyPr/>
                    <a:lstStyle/>
                    <a:p>
                      <a:pPr algn="ctr"/>
                      <a:r>
                        <a:rPr lang="ru-RU" sz="1100" dirty="0" smtClean="0"/>
                        <a:t>147 786,6</a:t>
                      </a:r>
                      <a:endParaRPr lang="ru-RU" sz="1100" dirty="0"/>
                    </a:p>
                  </a:txBody>
                  <a:tcPr/>
                </a:tc>
              </a:tr>
              <a:tr h="228186">
                <a:tc vMerge="1">
                  <a:txBody>
                    <a:bodyPr/>
                    <a:lstStyle/>
                    <a:p>
                      <a:endParaRPr lang="ru-RU" dirty="0"/>
                    </a:p>
                  </a:txBody>
                  <a:tcPr/>
                </a:tc>
                <a:tc>
                  <a:txBody>
                    <a:bodyPr/>
                    <a:lstStyle/>
                    <a:p>
                      <a:r>
                        <a:rPr lang="ru-RU" sz="1100" dirty="0" err="1" smtClean="0"/>
                        <a:t>УЗИ</a:t>
                      </a:r>
                      <a:r>
                        <a:rPr lang="ru-RU" sz="1100" dirty="0" smtClean="0"/>
                        <a:t> </a:t>
                      </a:r>
                      <a:r>
                        <a:rPr lang="ru-RU" sz="1100" dirty="0" err="1" smtClean="0"/>
                        <a:t>сердечно-сосудистой</a:t>
                      </a:r>
                      <a:r>
                        <a:rPr lang="ru-RU" sz="1100" baseline="0" dirty="0" smtClean="0"/>
                        <a:t> системы</a:t>
                      </a:r>
                      <a:endParaRPr lang="ru-RU" sz="1100" dirty="0"/>
                    </a:p>
                  </a:txBody>
                  <a:tcPr/>
                </a:tc>
                <a:tc>
                  <a:txBody>
                    <a:bodyPr/>
                    <a:lstStyle/>
                    <a:p>
                      <a:pPr algn="ctr"/>
                      <a:r>
                        <a:rPr lang="ru-RU" sz="1100" dirty="0" smtClean="0"/>
                        <a:t>111</a:t>
                      </a:r>
                      <a:r>
                        <a:rPr lang="ru-RU" sz="1100" baseline="0" dirty="0" smtClean="0"/>
                        <a:t> 342</a:t>
                      </a:r>
                      <a:endParaRPr lang="ru-RU" sz="1100" dirty="0"/>
                    </a:p>
                  </a:txBody>
                  <a:tcPr/>
                </a:tc>
                <a:tc>
                  <a:txBody>
                    <a:bodyPr/>
                    <a:lstStyle/>
                    <a:p>
                      <a:pPr algn="ctr"/>
                      <a:r>
                        <a:rPr lang="ru-RU" sz="1100" dirty="0" smtClean="0"/>
                        <a:t>681,6</a:t>
                      </a:r>
                      <a:endParaRPr lang="ru-RU" sz="1100" dirty="0"/>
                    </a:p>
                  </a:txBody>
                  <a:tcPr/>
                </a:tc>
                <a:tc>
                  <a:txBody>
                    <a:bodyPr/>
                    <a:lstStyle/>
                    <a:p>
                      <a:pPr algn="ctr"/>
                      <a:r>
                        <a:rPr lang="ru-RU" sz="1100" dirty="0" smtClean="0"/>
                        <a:t>2 010,04</a:t>
                      </a:r>
                      <a:endParaRPr lang="ru-RU" sz="1100" dirty="0"/>
                    </a:p>
                  </a:txBody>
                  <a:tcPr/>
                </a:tc>
                <a:tc>
                  <a:txBody>
                    <a:bodyPr/>
                    <a:lstStyle/>
                    <a:p>
                      <a:pPr algn="ctr"/>
                      <a:r>
                        <a:rPr lang="ru-RU" sz="1100" dirty="0" smtClean="0"/>
                        <a:t>223 802,4</a:t>
                      </a:r>
                      <a:endParaRPr lang="ru-RU" sz="1100" dirty="0"/>
                    </a:p>
                  </a:txBody>
                  <a:tcPr/>
                </a:tc>
              </a:tr>
              <a:tr h="228186">
                <a:tc vMerge="1">
                  <a:txBody>
                    <a:bodyPr/>
                    <a:lstStyle/>
                    <a:p>
                      <a:endParaRPr lang="ru-RU" dirty="0"/>
                    </a:p>
                  </a:txBody>
                  <a:tcPr/>
                </a:tc>
                <a:tc>
                  <a:txBody>
                    <a:bodyPr/>
                    <a:lstStyle/>
                    <a:p>
                      <a:r>
                        <a:rPr lang="ru-RU" sz="1100" dirty="0" smtClean="0"/>
                        <a:t>Эндоскопическое</a:t>
                      </a:r>
                      <a:r>
                        <a:rPr lang="ru-RU" sz="1100" baseline="0" dirty="0" smtClean="0"/>
                        <a:t> диагностическое исследование</a:t>
                      </a:r>
                      <a:endParaRPr lang="ru-RU" sz="1100" dirty="0"/>
                    </a:p>
                  </a:txBody>
                  <a:tcPr/>
                </a:tc>
                <a:tc>
                  <a:txBody>
                    <a:bodyPr/>
                    <a:lstStyle/>
                    <a:p>
                      <a:pPr algn="ctr"/>
                      <a:r>
                        <a:rPr lang="ru-RU" sz="1100" dirty="0" smtClean="0"/>
                        <a:t>47 206</a:t>
                      </a:r>
                      <a:endParaRPr lang="ru-RU" sz="1100" dirty="0"/>
                    </a:p>
                  </a:txBody>
                  <a:tcPr/>
                </a:tc>
                <a:tc>
                  <a:txBody>
                    <a:bodyPr/>
                    <a:lstStyle/>
                    <a:p>
                      <a:pPr algn="ctr"/>
                      <a:r>
                        <a:rPr lang="ru-RU" sz="1100" dirty="0" smtClean="0"/>
                        <a:t>937,1</a:t>
                      </a:r>
                      <a:endParaRPr lang="ru-RU" sz="1100" dirty="0"/>
                    </a:p>
                  </a:txBody>
                  <a:tcPr/>
                </a:tc>
                <a:tc>
                  <a:txBody>
                    <a:bodyPr/>
                    <a:lstStyle/>
                    <a:p>
                      <a:pPr algn="ctr"/>
                      <a:r>
                        <a:rPr lang="ru-RU" sz="1100" dirty="0" smtClean="0"/>
                        <a:t>2 763,51</a:t>
                      </a:r>
                      <a:endParaRPr lang="ru-RU" sz="1100" dirty="0"/>
                    </a:p>
                  </a:txBody>
                  <a:tcPr/>
                </a:tc>
                <a:tc>
                  <a:txBody>
                    <a:bodyPr/>
                    <a:lstStyle/>
                    <a:p>
                      <a:pPr algn="ctr"/>
                      <a:r>
                        <a:rPr lang="ru-RU" sz="1100" dirty="0" smtClean="0"/>
                        <a:t>130 454,6</a:t>
                      </a:r>
                      <a:endParaRPr lang="ru-RU" sz="1100" dirty="0"/>
                    </a:p>
                  </a:txBody>
                  <a:tcPr/>
                </a:tc>
              </a:tr>
              <a:tr h="375836">
                <a:tc vMerge="1">
                  <a:txBody>
                    <a:bodyPr/>
                    <a:lstStyle/>
                    <a:p>
                      <a:endParaRPr lang="ru-RU" dirty="0"/>
                    </a:p>
                  </a:txBody>
                  <a:tcPr/>
                </a:tc>
                <a:tc>
                  <a:txBody>
                    <a:bodyPr/>
                    <a:lstStyle/>
                    <a:p>
                      <a:r>
                        <a:rPr lang="ru-RU" sz="1100" dirty="0" err="1" smtClean="0"/>
                        <a:t>Молекулярное-генетическое</a:t>
                      </a:r>
                      <a:r>
                        <a:rPr lang="ru-RU" sz="1100" dirty="0" smtClean="0"/>
                        <a:t> исследование с целью</a:t>
                      </a:r>
                      <a:r>
                        <a:rPr lang="ru-RU" sz="1100" baseline="0" dirty="0" smtClean="0"/>
                        <a:t> выявления онкологических заболеваний</a:t>
                      </a:r>
                      <a:endParaRPr lang="ru-RU" sz="1100" dirty="0"/>
                    </a:p>
                  </a:txBody>
                  <a:tcPr/>
                </a:tc>
                <a:tc>
                  <a:txBody>
                    <a:bodyPr/>
                    <a:lstStyle/>
                    <a:p>
                      <a:pPr algn="ctr"/>
                      <a:r>
                        <a:rPr lang="ru-RU" sz="1100" dirty="0" smtClean="0"/>
                        <a:t>1</a:t>
                      </a:r>
                      <a:r>
                        <a:rPr lang="ru-RU" sz="1100" baseline="0" dirty="0" smtClean="0"/>
                        <a:t> 138</a:t>
                      </a:r>
                      <a:endParaRPr lang="ru-RU" sz="1100" dirty="0"/>
                    </a:p>
                  </a:txBody>
                  <a:tcPr/>
                </a:tc>
                <a:tc>
                  <a:txBody>
                    <a:bodyPr/>
                    <a:lstStyle/>
                    <a:p>
                      <a:pPr algn="ctr"/>
                      <a:r>
                        <a:rPr lang="ru-RU" sz="1100" dirty="0" smtClean="0"/>
                        <a:t>9 879,9</a:t>
                      </a:r>
                      <a:endParaRPr lang="ru-RU" sz="1100" dirty="0"/>
                    </a:p>
                  </a:txBody>
                  <a:tcPr/>
                </a:tc>
                <a:tc>
                  <a:txBody>
                    <a:bodyPr/>
                    <a:lstStyle/>
                    <a:p>
                      <a:pPr algn="ctr"/>
                      <a:r>
                        <a:rPr lang="ru-RU" sz="1100" dirty="0" smtClean="0"/>
                        <a:t>29 135,83</a:t>
                      </a:r>
                      <a:endParaRPr lang="ru-RU" sz="1100" dirty="0"/>
                    </a:p>
                  </a:txBody>
                  <a:tcPr/>
                </a:tc>
                <a:tc>
                  <a:txBody>
                    <a:bodyPr/>
                    <a:lstStyle/>
                    <a:p>
                      <a:pPr algn="ctr"/>
                      <a:r>
                        <a:rPr lang="ru-RU" sz="1100" dirty="0" smtClean="0"/>
                        <a:t>33 146,0</a:t>
                      </a:r>
                      <a:endParaRPr lang="ru-RU" sz="1100" dirty="0"/>
                    </a:p>
                  </a:txBody>
                  <a:tcPr/>
                </a:tc>
              </a:tr>
              <a:tr h="671136">
                <a:tc vMerge="1">
                  <a:txBody>
                    <a:bodyPr/>
                    <a:lstStyle/>
                    <a:p>
                      <a:endParaRPr lang="ru-RU" dirty="0"/>
                    </a:p>
                  </a:txBody>
                  <a:tcPr/>
                </a:tc>
                <a:tc>
                  <a:txBody>
                    <a:bodyPr/>
                    <a:lstStyle/>
                    <a:p>
                      <a:r>
                        <a:rPr lang="ru-RU" sz="1100" dirty="0" err="1" smtClean="0"/>
                        <a:t>Паталогоанатом</a:t>
                      </a:r>
                      <a:r>
                        <a:rPr lang="ru-RU" sz="1100" dirty="0" smtClean="0"/>
                        <a:t>. </a:t>
                      </a:r>
                      <a:r>
                        <a:rPr lang="ru-RU" sz="1100" dirty="0" err="1" smtClean="0"/>
                        <a:t>иссл</a:t>
                      </a:r>
                      <a:r>
                        <a:rPr lang="ru-RU" sz="1100" dirty="0" smtClean="0"/>
                        <a:t>. биопсийного (операционного)</a:t>
                      </a:r>
                      <a:r>
                        <a:rPr lang="ru-RU" sz="1100" baseline="0" dirty="0" smtClean="0"/>
                        <a:t> материала </a:t>
                      </a:r>
                      <a:r>
                        <a:rPr lang="ru-RU" sz="1100" dirty="0" smtClean="0"/>
                        <a:t>с целью диагностики</a:t>
                      </a:r>
                      <a:r>
                        <a:rPr lang="ru-RU" sz="1100" baseline="0" dirty="0" smtClean="0"/>
                        <a:t> </a:t>
                      </a:r>
                      <a:r>
                        <a:rPr lang="ru-RU" sz="1100" dirty="0" err="1" smtClean="0"/>
                        <a:t>онко</a:t>
                      </a:r>
                      <a:r>
                        <a:rPr lang="ru-RU" sz="1100" baseline="0" dirty="0" smtClean="0"/>
                        <a:t> </a:t>
                      </a:r>
                      <a:r>
                        <a:rPr lang="ru-RU" sz="1100" dirty="0" smtClean="0"/>
                        <a:t>заболеваний и подбора противоопухолевой </a:t>
                      </a:r>
                      <a:r>
                        <a:rPr lang="ru-RU" sz="1100" dirty="0" err="1" smtClean="0"/>
                        <a:t>лек.терапии</a:t>
                      </a:r>
                      <a:endParaRPr lang="ru-RU" sz="1100" dirty="0"/>
                    </a:p>
                  </a:txBody>
                  <a:tcPr/>
                </a:tc>
                <a:tc>
                  <a:txBody>
                    <a:bodyPr/>
                    <a:lstStyle/>
                    <a:p>
                      <a:pPr algn="ctr"/>
                      <a:r>
                        <a:rPr lang="ru-RU" sz="1100" dirty="0" smtClean="0"/>
                        <a:t>13</a:t>
                      </a:r>
                      <a:r>
                        <a:rPr lang="ru-RU" sz="1100" baseline="0" dirty="0" smtClean="0"/>
                        <a:t> 750</a:t>
                      </a:r>
                      <a:endParaRPr lang="ru-RU" sz="1100" dirty="0"/>
                    </a:p>
                  </a:txBody>
                  <a:tcPr/>
                </a:tc>
                <a:tc>
                  <a:txBody>
                    <a:bodyPr/>
                    <a:lstStyle/>
                    <a:p>
                      <a:pPr algn="ctr"/>
                      <a:r>
                        <a:rPr lang="ru-RU" sz="1100" dirty="0" smtClean="0"/>
                        <a:t>2 119,8</a:t>
                      </a:r>
                      <a:endParaRPr lang="ru-RU" sz="1100" dirty="0"/>
                    </a:p>
                  </a:txBody>
                  <a:tcPr/>
                </a:tc>
                <a:tc>
                  <a:txBody>
                    <a:bodyPr/>
                    <a:lstStyle/>
                    <a:p>
                      <a:pPr algn="ctr"/>
                      <a:r>
                        <a:rPr lang="ru-RU" sz="1100" dirty="0" smtClean="0"/>
                        <a:t>6 251,29</a:t>
                      </a:r>
                      <a:endParaRPr lang="ru-RU" sz="1100" dirty="0"/>
                    </a:p>
                  </a:txBody>
                  <a:tcPr/>
                </a:tc>
                <a:tc>
                  <a:txBody>
                    <a:bodyPr/>
                    <a:lstStyle/>
                    <a:p>
                      <a:pPr algn="ctr"/>
                      <a:r>
                        <a:rPr lang="ru-RU" sz="1100" dirty="0" smtClean="0"/>
                        <a:t>85 953,0</a:t>
                      </a:r>
                      <a:endParaRPr lang="ru-RU" sz="1100" dirty="0"/>
                    </a:p>
                  </a:txBody>
                  <a:tcPr/>
                </a:tc>
              </a:tr>
              <a:tr h="431885">
                <a:tc vMerge="1">
                  <a:txBody>
                    <a:bodyPr/>
                    <a:lstStyle/>
                    <a:p>
                      <a:endParaRPr lang="ru-RU"/>
                    </a:p>
                  </a:txBody>
                  <a:tcPr/>
                </a:tc>
                <a:tc>
                  <a:txBody>
                    <a:bodyPr/>
                    <a:lstStyle/>
                    <a:p>
                      <a:r>
                        <a:rPr lang="ru-RU" sz="1100" dirty="0" smtClean="0"/>
                        <a:t>Тестирование на выявление новой коронавирусной инфекции (</a:t>
                      </a:r>
                      <a:r>
                        <a:rPr lang="en-US" sz="1100" dirty="0" smtClean="0"/>
                        <a:t>COVID-19)</a:t>
                      </a:r>
                      <a:endParaRPr lang="ru-RU" sz="1100" dirty="0"/>
                    </a:p>
                  </a:txBody>
                  <a:tcPr/>
                </a:tc>
                <a:tc>
                  <a:txBody>
                    <a:bodyPr/>
                    <a:lstStyle/>
                    <a:p>
                      <a:pPr algn="ctr"/>
                      <a:r>
                        <a:rPr lang="ru-RU" sz="1100" dirty="0" smtClean="0"/>
                        <a:t>239 077</a:t>
                      </a:r>
                      <a:endParaRPr lang="ru-RU" sz="1100" dirty="0"/>
                    </a:p>
                  </a:txBody>
                  <a:tcPr/>
                </a:tc>
                <a:tc>
                  <a:txBody>
                    <a:bodyPr/>
                    <a:lstStyle/>
                    <a:p>
                      <a:pPr algn="ctr"/>
                      <a:r>
                        <a:rPr lang="en-US" sz="1100" dirty="0" smtClean="0"/>
                        <a:t>584</a:t>
                      </a:r>
                      <a:r>
                        <a:rPr lang="ru-RU" sz="1100" dirty="0" smtClean="0"/>
                        <a:t>,0</a:t>
                      </a:r>
                      <a:endParaRPr lang="ru-RU" sz="1100" dirty="0"/>
                    </a:p>
                  </a:txBody>
                  <a:tcPr/>
                </a:tc>
                <a:tc>
                  <a:txBody>
                    <a:bodyPr/>
                    <a:lstStyle/>
                    <a:p>
                      <a:pPr algn="ctr"/>
                      <a:r>
                        <a:rPr lang="ru-RU" sz="1100" dirty="0" smtClean="0"/>
                        <a:t>861,11</a:t>
                      </a:r>
                      <a:endParaRPr lang="ru-RU" sz="1100" dirty="0"/>
                    </a:p>
                  </a:txBody>
                  <a:tcPr/>
                </a:tc>
                <a:tc>
                  <a:txBody>
                    <a:bodyPr/>
                    <a:lstStyle/>
                    <a:p>
                      <a:pPr algn="ctr"/>
                      <a:r>
                        <a:rPr lang="ru-RU" sz="1100" dirty="0" smtClean="0"/>
                        <a:t>205 870,9</a:t>
                      </a:r>
                      <a:endParaRPr lang="ru-RU" sz="1100" dirty="0"/>
                    </a:p>
                  </a:txBody>
                  <a:tcPr/>
                </a:tc>
              </a:tr>
              <a:tr h="228186">
                <a:tc vMerge="1">
                  <a:txBody>
                    <a:bodyPr/>
                    <a:lstStyle/>
                    <a:p>
                      <a:endParaRPr lang="ru-RU" sz="1400" dirty="0"/>
                    </a:p>
                  </a:txBody>
                  <a:tcPr/>
                </a:tc>
                <a:tc>
                  <a:txBody>
                    <a:bodyPr/>
                    <a:lstStyle/>
                    <a:p>
                      <a:r>
                        <a:rPr lang="ru-RU" sz="1100" dirty="0" smtClean="0"/>
                        <a:t>Итого:</a:t>
                      </a:r>
                      <a:endParaRPr lang="ru-RU" sz="1100" dirty="0"/>
                    </a:p>
                  </a:txBody>
                  <a:tcPr/>
                </a:tc>
                <a:tc>
                  <a:txBody>
                    <a:bodyPr/>
                    <a:lstStyle/>
                    <a:p>
                      <a:pPr algn="ctr"/>
                      <a:endParaRPr lang="ru-RU" sz="1100" dirty="0"/>
                    </a:p>
                  </a:txBody>
                  <a:tcPr/>
                </a:tc>
                <a:tc>
                  <a:txBody>
                    <a:bodyPr/>
                    <a:lstStyle/>
                    <a:p>
                      <a:pPr algn="ctr"/>
                      <a:endParaRPr lang="ru-RU" sz="1100" dirty="0"/>
                    </a:p>
                  </a:txBody>
                  <a:tcPr/>
                </a:tc>
                <a:tc>
                  <a:txBody>
                    <a:bodyPr/>
                    <a:lstStyle/>
                    <a:p>
                      <a:pPr algn="ctr"/>
                      <a:endParaRPr lang="ru-RU" sz="1100" dirty="0"/>
                    </a:p>
                  </a:txBody>
                  <a:tcPr/>
                </a:tc>
                <a:tc>
                  <a:txBody>
                    <a:bodyPr/>
                    <a:lstStyle/>
                    <a:p>
                      <a:pPr marL="0" algn="ctr" defTabSz="914400" rtl="0" eaLnBrk="1" fontAlgn="ctr" latinLnBrk="0" hangingPunct="1"/>
                      <a:r>
                        <a:rPr lang="ru-RU" sz="1100" kern="1200" dirty="0" smtClean="0">
                          <a:solidFill>
                            <a:schemeClr val="dk1"/>
                          </a:solidFill>
                          <a:latin typeface="+mn-lt"/>
                          <a:ea typeface="+mn-ea"/>
                          <a:cs typeface="+mn-cs"/>
                        </a:rPr>
                        <a:t>1 129 396,5</a:t>
                      </a:r>
                    </a:p>
                  </a:txBody>
                  <a:tcPr marL="9525" marR="9525" marT="9525" marB="0" anchor="ctr"/>
                </a:tc>
              </a:tr>
            </a:tbl>
          </a:graphicData>
        </a:graphic>
      </p:graphicFrame>
      <p:graphicFrame>
        <p:nvGraphicFramePr>
          <p:cNvPr id="6" name="Таблица 5"/>
          <p:cNvGraphicFramePr>
            <a:graphicFrameLocks noGrp="1"/>
          </p:cNvGraphicFramePr>
          <p:nvPr/>
        </p:nvGraphicFramePr>
        <p:xfrm>
          <a:off x="285720" y="4017812"/>
          <a:ext cx="8858280" cy="2840188"/>
        </p:xfrm>
        <a:graphic>
          <a:graphicData uri="http://schemas.openxmlformats.org/drawingml/2006/table">
            <a:tbl>
              <a:tblPr firstRow="1" bandRow="1">
                <a:tableStyleId>{5C22544A-7EE6-4342-B048-85BDC9FD1C3A}</a:tableStyleId>
              </a:tblPr>
              <a:tblGrid>
                <a:gridCol w="1306959"/>
                <a:gridCol w="3194791"/>
                <a:gridCol w="1089132"/>
                <a:gridCol w="943915"/>
                <a:gridCol w="1234352"/>
                <a:gridCol w="1089131"/>
              </a:tblGrid>
              <a:tr h="495952">
                <a:tc rowSpan="8">
                  <a:txBody>
                    <a:bodyPr/>
                    <a:lstStyle/>
                    <a:p>
                      <a:endParaRPr lang="ru-RU" sz="1400" dirty="0" smtClean="0"/>
                    </a:p>
                    <a:p>
                      <a:endParaRPr lang="ru-RU" sz="1400" dirty="0" smtClean="0"/>
                    </a:p>
                    <a:p>
                      <a:endParaRPr lang="ru-RU" sz="1400" dirty="0" smtClean="0"/>
                    </a:p>
                    <a:p>
                      <a:endParaRPr lang="ru-RU" sz="1400" dirty="0" smtClean="0"/>
                    </a:p>
                    <a:p>
                      <a:endParaRPr lang="ru-RU" sz="1400" dirty="0" smtClean="0"/>
                    </a:p>
                    <a:p>
                      <a:r>
                        <a:rPr lang="ru-RU" sz="1400" dirty="0" smtClean="0"/>
                        <a:t>- в амбулаторных условиях</a:t>
                      </a:r>
                      <a:endParaRPr lang="ru-RU" sz="1400" dirty="0"/>
                    </a:p>
                  </a:txBody>
                  <a:tcPr/>
                </a:tc>
                <a:tc>
                  <a:txBody>
                    <a:bodyPr/>
                    <a:lstStyle/>
                    <a:p>
                      <a:pPr marL="0" algn="ctr" defTabSz="914400" rtl="0" eaLnBrk="1" latinLnBrk="0" hangingPunct="1"/>
                      <a:endParaRPr lang="ru-RU" sz="1100" kern="1200" dirty="0" smtClean="0">
                        <a:solidFill>
                          <a:schemeClr val="bg1"/>
                        </a:solidFill>
                        <a:latin typeface="+mn-lt"/>
                        <a:ea typeface="+mn-ea"/>
                        <a:cs typeface="+mn-cs"/>
                      </a:endParaRPr>
                    </a:p>
                    <a:p>
                      <a:pPr marL="0" algn="ctr" defTabSz="914400" rtl="0" eaLnBrk="1" latinLnBrk="0" hangingPunct="1"/>
                      <a:r>
                        <a:rPr lang="ru-RU" sz="1100" kern="1200" dirty="0" smtClean="0">
                          <a:solidFill>
                            <a:schemeClr val="bg1"/>
                          </a:solidFill>
                          <a:latin typeface="+mn-lt"/>
                          <a:ea typeface="+mn-ea"/>
                          <a:cs typeface="+mn-cs"/>
                        </a:rPr>
                        <a:t>Единица измерения</a:t>
                      </a:r>
                    </a:p>
                  </a:txBody>
                  <a:tcPr/>
                </a:tc>
                <a:tc>
                  <a:txBody>
                    <a:bodyPr/>
                    <a:lstStyle/>
                    <a:p>
                      <a:pPr marL="0" algn="ctr" defTabSz="914400" rtl="0" eaLnBrk="1" latinLnBrk="0" hangingPunct="1"/>
                      <a:r>
                        <a:rPr lang="ru-RU" sz="1100" kern="1200" dirty="0" smtClean="0">
                          <a:solidFill>
                            <a:schemeClr val="bg1"/>
                          </a:solidFill>
                          <a:latin typeface="+mn-lt"/>
                          <a:ea typeface="+mn-ea"/>
                          <a:cs typeface="+mn-cs"/>
                        </a:rPr>
                        <a:t>Объемы мед помощи</a:t>
                      </a:r>
                    </a:p>
                  </a:txBody>
                  <a:tcPr/>
                </a:tc>
                <a:tc>
                  <a:txBody>
                    <a:bodyPr/>
                    <a:lstStyle/>
                    <a:p>
                      <a:pPr algn="ctr"/>
                      <a:r>
                        <a:rPr lang="ru-RU" sz="1100" dirty="0" smtClean="0"/>
                        <a:t>Норматив РФ </a:t>
                      </a:r>
                      <a:r>
                        <a:rPr lang="ru-RU" sz="1100" baseline="0" dirty="0" smtClean="0"/>
                        <a:t>(руб.)</a:t>
                      </a:r>
                      <a:endParaRPr lang="ru-RU" sz="1100" dirty="0"/>
                    </a:p>
                  </a:txBody>
                  <a:tcPr/>
                </a:tc>
                <a:tc>
                  <a:txBody>
                    <a:bodyPr/>
                    <a:lstStyle/>
                    <a:p>
                      <a:pPr marL="0" algn="ctr" defTabSz="914400" rtl="0" eaLnBrk="1" latinLnBrk="0" hangingPunct="1"/>
                      <a:r>
                        <a:rPr lang="ru-RU" sz="1100" kern="1200" dirty="0" err="1" smtClean="0">
                          <a:solidFill>
                            <a:schemeClr val="bg1"/>
                          </a:solidFill>
                          <a:latin typeface="+mn-lt"/>
                          <a:ea typeface="+mn-ea"/>
                          <a:cs typeface="+mn-cs"/>
                        </a:rPr>
                        <a:t>Ст-ть</a:t>
                      </a:r>
                      <a:r>
                        <a:rPr lang="ru-RU" sz="1100" kern="1200" dirty="0" smtClean="0">
                          <a:solidFill>
                            <a:schemeClr val="bg1"/>
                          </a:solidFill>
                          <a:latin typeface="+mn-lt"/>
                          <a:ea typeface="+mn-ea"/>
                          <a:cs typeface="+mn-cs"/>
                        </a:rPr>
                        <a:t> ед. объема мед помощи (руб.)</a:t>
                      </a:r>
                    </a:p>
                  </a:txBody>
                  <a:tcPr/>
                </a:tc>
                <a:tc>
                  <a:txBody>
                    <a:bodyPr/>
                    <a:lstStyle/>
                    <a:p>
                      <a:pPr marL="0" algn="ctr" defTabSz="914400" rtl="0" eaLnBrk="1" latinLnBrk="0" hangingPunct="1"/>
                      <a:r>
                        <a:rPr lang="ru-RU" sz="1100" kern="1200" dirty="0" smtClean="0">
                          <a:solidFill>
                            <a:schemeClr val="bg1"/>
                          </a:solidFill>
                          <a:latin typeface="+mn-lt"/>
                          <a:ea typeface="+mn-ea"/>
                          <a:cs typeface="+mn-cs"/>
                        </a:rPr>
                        <a:t>Стоимость ТП (тыс.руб.)</a:t>
                      </a:r>
                    </a:p>
                  </a:txBody>
                  <a:tcPr/>
                </a:tc>
              </a:tr>
              <a:tr h="216184">
                <a:tc vMerge="1">
                  <a:txBody>
                    <a:bodyPr/>
                    <a:lstStyle/>
                    <a:p>
                      <a:endParaRPr lang="ru-RU" sz="1400" dirty="0"/>
                    </a:p>
                  </a:txBody>
                  <a:tcPr/>
                </a:tc>
                <a:tc>
                  <a:txBody>
                    <a:bodyPr/>
                    <a:lstStyle/>
                    <a:p>
                      <a:pPr marL="0" algn="l" defTabSz="914400" rtl="0" eaLnBrk="1" latinLnBrk="0" hangingPunct="1"/>
                      <a:r>
                        <a:rPr lang="ru-RU" sz="1100" kern="1200" dirty="0" smtClean="0">
                          <a:solidFill>
                            <a:schemeClr val="dk1"/>
                          </a:solidFill>
                          <a:latin typeface="+mn-lt"/>
                          <a:ea typeface="+mn-ea"/>
                          <a:cs typeface="+mn-cs"/>
                        </a:rPr>
                        <a:t>Компьютерная томография</a:t>
                      </a:r>
                    </a:p>
                  </a:txBody>
                  <a:tcPr/>
                </a:tc>
                <a:tc>
                  <a:txBody>
                    <a:bodyPr/>
                    <a:lstStyle/>
                    <a:p>
                      <a:pPr algn="ctr" fontAlgn="ctr"/>
                      <a:r>
                        <a:rPr lang="ru-RU" sz="1100" b="0" i="0" u="none" strike="noStrike">
                          <a:solidFill>
                            <a:srgbClr val="000000"/>
                          </a:solidFill>
                          <a:latin typeface="Calibri"/>
                        </a:rPr>
                        <a:t>64 464</a:t>
                      </a:r>
                    </a:p>
                  </a:txBody>
                  <a:tcPr marL="9525" marR="9525" marT="9525" marB="0" anchor="ctr"/>
                </a:tc>
                <a:tc>
                  <a:txBody>
                    <a:bodyPr/>
                    <a:lstStyle/>
                    <a:p>
                      <a:pPr marL="0" algn="ctr" defTabSz="914400" rtl="0" eaLnBrk="1" fontAlgn="ctr" latinLnBrk="0" hangingPunct="1"/>
                      <a:r>
                        <a:rPr lang="ru-RU" sz="1100" kern="1200" dirty="0" smtClean="0">
                          <a:solidFill>
                            <a:schemeClr val="dk1"/>
                          </a:solidFill>
                          <a:latin typeface="+mn-lt"/>
                          <a:ea typeface="+mn-ea"/>
                          <a:cs typeface="+mn-cs"/>
                        </a:rPr>
                        <a:t>3 539,90</a:t>
                      </a:r>
                    </a:p>
                  </a:txBody>
                  <a:tcPr marL="9525" marR="9525" marT="9525" marB="0" anchor="ctr"/>
                </a:tc>
                <a:tc>
                  <a:txBody>
                    <a:bodyPr/>
                    <a:lstStyle/>
                    <a:p>
                      <a:pPr algn="ctr" fontAlgn="ctr"/>
                      <a:r>
                        <a:rPr lang="ru-RU" sz="1100" b="0" i="0" u="none" strike="noStrike" dirty="0">
                          <a:solidFill>
                            <a:srgbClr val="000000"/>
                          </a:solidFill>
                          <a:latin typeface="Calibri"/>
                        </a:rPr>
                        <a:t>4 </a:t>
                      </a:r>
                      <a:r>
                        <a:rPr lang="ru-RU" sz="1100" b="0" i="0" u="none" strike="noStrike" dirty="0" smtClean="0">
                          <a:solidFill>
                            <a:srgbClr val="000000"/>
                          </a:solidFill>
                          <a:latin typeface="Calibri"/>
                        </a:rPr>
                        <a:t>304,01</a:t>
                      </a:r>
                      <a:endParaRPr lang="ru-RU" sz="1100" b="0" i="0" u="none" strike="noStrike" dirty="0">
                        <a:solidFill>
                          <a:srgbClr val="000000"/>
                        </a:solidFill>
                        <a:latin typeface="Calibri"/>
                      </a:endParaRPr>
                    </a:p>
                  </a:txBody>
                  <a:tcPr marL="9525" marR="9525" marT="9525" marB="0" anchor="ctr"/>
                </a:tc>
                <a:tc>
                  <a:txBody>
                    <a:bodyPr/>
                    <a:lstStyle/>
                    <a:p>
                      <a:pPr algn="ctr" fontAlgn="ctr"/>
                      <a:r>
                        <a:rPr lang="ru-RU" sz="1100" b="0" i="0" u="none" strike="noStrike" dirty="0">
                          <a:solidFill>
                            <a:srgbClr val="000000"/>
                          </a:solidFill>
                          <a:latin typeface="Calibri"/>
                        </a:rPr>
                        <a:t>277 </a:t>
                      </a:r>
                      <a:r>
                        <a:rPr lang="ru-RU" sz="1100" b="0" i="0" u="none" strike="noStrike" dirty="0" smtClean="0">
                          <a:solidFill>
                            <a:srgbClr val="000000"/>
                          </a:solidFill>
                          <a:latin typeface="Calibri"/>
                        </a:rPr>
                        <a:t>453,6</a:t>
                      </a:r>
                      <a:endParaRPr lang="ru-RU" sz="1100" b="0" i="0" u="none" strike="noStrike" dirty="0">
                        <a:solidFill>
                          <a:srgbClr val="000000"/>
                        </a:solidFill>
                        <a:latin typeface="Calibri"/>
                      </a:endParaRPr>
                    </a:p>
                  </a:txBody>
                  <a:tcPr marL="9525" marR="9525" marT="9525" marB="0" anchor="ctr"/>
                </a:tc>
              </a:tr>
              <a:tr h="216184">
                <a:tc vMerge="1">
                  <a:txBody>
                    <a:bodyPr/>
                    <a:lstStyle/>
                    <a:p>
                      <a:endParaRPr lang="ru-RU" dirty="0"/>
                    </a:p>
                  </a:txBody>
                  <a:tcPr/>
                </a:tc>
                <a:tc>
                  <a:txBody>
                    <a:bodyPr/>
                    <a:lstStyle/>
                    <a:p>
                      <a:pPr marL="0" algn="l" defTabSz="914400" rtl="0" eaLnBrk="1" latinLnBrk="0" hangingPunct="1"/>
                      <a:r>
                        <a:rPr lang="ru-RU" sz="1100" kern="1200" dirty="0" err="1" smtClean="0">
                          <a:solidFill>
                            <a:schemeClr val="dk1"/>
                          </a:solidFill>
                          <a:latin typeface="+mn-lt"/>
                          <a:ea typeface="+mn-ea"/>
                          <a:cs typeface="+mn-cs"/>
                        </a:rPr>
                        <a:t>МРТ</a:t>
                      </a:r>
                      <a:endParaRPr lang="ru-RU" sz="1100" kern="1200" dirty="0" smtClean="0">
                        <a:solidFill>
                          <a:schemeClr val="dk1"/>
                        </a:solidFill>
                        <a:latin typeface="+mn-lt"/>
                        <a:ea typeface="+mn-ea"/>
                        <a:cs typeface="+mn-cs"/>
                      </a:endParaRPr>
                    </a:p>
                  </a:txBody>
                  <a:tcPr/>
                </a:tc>
                <a:tc>
                  <a:txBody>
                    <a:bodyPr/>
                    <a:lstStyle/>
                    <a:p>
                      <a:pPr algn="ctr" fontAlgn="ctr"/>
                      <a:r>
                        <a:rPr lang="ru-RU" sz="1100" b="0" i="0" u="none" strike="noStrike">
                          <a:solidFill>
                            <a:srgbClr val="000000"/>
                          </a:solidFill>
                          <a:latin typeface="Calibri"/>
                        </a:rPr>
                        <a:t>24 162</a:t>
                      </a:r>
                    </a:p>
                  </a:txBody>
                  <a:tcPr marL="9525" marR="9525" marT="9525" marB="0" anchor="ctr"/>
                </a:tc>
                <a:tc>
                  <a:txBody>
                    <a:bodyPr/>
                    <a:lstStyle/>
                    <a:p>
                      <a:pPr marL="0" algn="ctr" defTabSz="914400" rtl="0" eaLnBrk="1" fontAlgn="ctr" latinLnBrk="0" hangingPunct="1"/>
                      <a:r>
                        <a:rPr lang="ru-RU" sz="1100" kern="1200" dirty="0" smtClean="0">
                          <a:solidFill>
                            <a:schemeClr val="dk1"/>
                          </a:solidFill>
                          <a:latin typeface="+mn-lt"/>
                          <a:ea typeface="+mn-ea"/>
                          <a:cs typeface="+mn-cs"/>
                        </a:rPr>
                        <a:t>3 997,90</a:t>
                      </a:r>
                    </a:p>
                  </a:txBody>
                  <a:tcPr marL="9525" marR="9525" marT="9525" marB="0" anchor="ctr"/>
                </a:tc>
                <a:tc>
                  <a:txBody>
                    <a:bodyPr/>
                    <a:lstStyle/>
                    <a:p>
                      <a:pPr algn="ctr" fontAlgn="ctr"/>
                      <a:r>
                        <a:rPr lang="ru-RU" sz="1100" b="0" i="0" u="none" strike="noStrike" dirty="0">
                          <a:solidFill>
                            <a:srgbClr val="000000"/>
                          </a:solidFill>
                          <a:latin typeface="Calibri"/>
                        </a:rPr>
                        <a:t>5 </a:t>
                      </a:r>
                      <a:r>
                        <a:rPr lang="ru-RU" sz="1100" b="0" i="0" u="none" strike="noStrike" dirty="0" smtClean="0">
                          <a:solidFill>
                            <a:srgbClr val="000000"/>
                          </a:solidFill>
                          <a:latin typeface="Calibri"/>
                        </a:rPr>
                        <a:t>611,94</a:t>
                      </a:r>
                    </a:p>
                  </a:txBody>
                  <a:tcPr marL="9525" marR="9525" marT="9525" marB="0" anchor="ctr"/>
                </a:tc>
                <a:tc>
                  <a:txBody>
                    <a:bodyPr/>
                    <a:lstStyle/>
                    <a:p>
                      <a:pPr algn="ctr" fontAlgn="ctr"/>
                      <a:r>
                        <a:rPr lang="ru-RU" sz="1100" b="0" i="0" u="none" strike="noStrike" dirty="0">
                          <a:solidFill>
                            <a:srgbClr val="000000"/>
                          </a:solidFill>
                          <a:latin typeface="Calibri"/>
                        </a:rPr>
                        <a:t>135 </a:t>
                      </a:r>
                      <a:r>
                        <a:rPr lang="ru-RU" sz="1100" b="0" i="0" u="none" strike="noStrike" dirty="0" smtClean="0">
                          <a:solidFill>
                            <a:srgbClr val="000000"/>
                          </a:solidFill>
                          <a:latin typeface="Calibri"/>
                        </a:rPr>
                        <a:t>595,6</a:t>
                      </a:r>
                      <a:endParaRPr lang="ru-RU" sz="1100" b="0" i="0" u="none" strike="noStrike" dirty="0">
                        <a:solidFill>
                          <a:srgbClr val="000000"/>
                        </a:solidFill>
                        <a:latin typeface="Calibri"/>
                      </a:endParaRPr>
                    </a:p>
                  </a:txBody>
                  <a:tcPr marL="9525" marR="9525" marT="9525" marB="0" anchor="ctr"/>
                </a:tc>
              </a:tr>
              <a:tr h="216184">
                <a:tc vMerge="1">
                  <a:txBody>
                    <a:bodyPr/>
                    <a:lstStyle/>
                    <a:p>
                      <a:endParaRPr lang="ru-RU" dirty="0"/>
                    </a:p>
                  </a:txBody>
                  <a:tcPr/>
                </a:tc>
                <a:tc>
                  <a:txBody>
                    <a:bodyPr/>
                    <a:lstStyle/>
                    <a:p>
                      <a:pPr marL="0" algn="l" defTabSz="914400" rtl="0" eaLnBrk="1" latinLnBrk="0" hangingPunct="1"/>
                      <a:r>
                        <a:rPr lang="ru-RU" sz="1100" kern="1200" dirty="0" err="1" smtClean="0">
                          <a:solidFill>
                            <a:schemeClr val="dk1"/>
                          </a:solidFill>
                          <a:latin typeface="+mn-lt"/>
                          <a:ea typeface="+mn-ea"/>
                          <a:cs typeface="+mn-cs"/>
                        </a:rPr>
                        <a:t>УЗИ</a:t>
                      </a:r>
                      <a:r>
                        <a:rPr lang="ru-RU" sz="1100" kern="1200" dirty="0" smtClean="0">
                          <a:solidFill>
                            <a:schemeClr val="dk1"/>
                          </a:solidFill>
                          <a:latin typeface="+mn-lt"/>
                          <a:ea typeface="+mn-ea"/>
                          <a:cs typeface="+mn-cs"/>
                        </a:rPr>
                        <a:t> </a:t>
                      </a:r>
                      <a:r>
                        <a:rPr lang="ru-RU" sz="1100" kern="1200" dirty="0" err="1" smtClean="0">
                          <a:solidFill>
                            <a:schemeClr val="dk1"/>
                          </a:solidFill>
                          <a:latin typeface="+mn-lt"/>
                          <a:ea typeface="+mn-ea"/>
                          <a:cs typeface="+mn-cs"/>
                        </a:rPr>
                        <a:t>сердечно-сосудистой</a:t>
                      </a:r>
                      <a:r>
                        <a:rPr lang="ru-RU" sz="1100" kern="1200" dirty="0" smtClean="0">
                          <a:solidFill>
                            <a:schemeClr val="dk1"/>
                          </a:solidFill>
                          <a:latin typeface="+mn-lt"/>
                          <a:ea typeface="+mn-ea"/>
                          <a:cs typeface="+mn-cs"/>
                        </a:rPr>
                        <a:t> системы</a:t>
                      </a:r>
                    </a:p>
                  </a:txBody>
                  <a:tcPr/>
                </a:tc>
                <a:tc>
                  <a:txBody>
                    <a:bodyPr/>
                    <a:lstStyle/>
                    <a:p>
                      <a:pPr algn="ctr" fontAlgn="ctr"/>
                      <a:r>
                        <a:rPr lang="ru-RU" sz="1100" b="0" i="0" u="none" strike="noStrike">
                          <a:solidFill>
                            <a:srgbClr val="000000"/>
                          </a:solidFill>
                          <a:latin typeface="Calibri"/>
                        </a:rPr>
                        <a:t>119 457</a:t>
                      </a:r>
                    </a:p>
                  </a:txBody>
                  <a:tcPr marL="9525" marR="9525" marT="9525" marB="0" anchor="ctr"/>
                </a:tc>
                <a:tc>
                  <a:txBody>
                    <a:bodyPr/>
                    <a:lstStyle/>
                    <a:p>
                      <a:pPr marL="0" algn="ctr" defTabSz="914400" rtl="0" eaLnBrk="1" fontAlgn="ctr" latinLnBrk="0" hangingPunct="1"/>
                      <a:r>
                        <a:rPr lang="ru-RU" sz="1100" kern="1200" dirty="0" smtClean="0">
                          <a:solidFill>
                            <a:schemeClr val="dk1"/>
                          </a:solidFill>
                          <a:latin typeface="+mn-lt"/>
                          <a:ea typeface="+mn-ea"/>
                          <a:cs typeface="+mn-cs"/>
                        </a:rPr>
                        <a:t>640,50</a:t>
                      </a:r>
                    </a:p>
                  </a:txBody>
                  <a:tcPr marL="9525" marR="9525" marT="9525" marB="0" anchor="ctr"/>
                </a:tc>
                <a:tc>
                  <a:txBody>
                    <a:bodyPr/>
                    <a:lstStyle/>
                    <a:p>
                      <a:pPr algn="ctr" fontAlgn="ctr"/>
                      <a:r>
                        <a:rPr lang="ru-RU" sz="1100" b="0" i="0" u="none" strike="noStrike" dirty="0">
                          <a:solidFill>
                            <a:srgbClr val="000000"/>
                          </a:solidFill>
                          <a:latin typeface="Calibri"/>
                        </a:rPr>
                        <a:t>1 </a:t>
                      </a:r>
                      <a:r>
                        <a:rPr lang="ru-RU" sz="1100" b="0" i="0" u="none" strike="noStrike" dirty="0" smtClean="0">
                          <a:solidFill>
                            <a:srgbClr val="000000"/>
                          </a:solidFill>
                          <a:latin typeface="Calibri"/>
                        </a:rPr>
                        <a:t>719,20</a:t>
                      </a:r>
                      <a:endParaRPr lang="ru-RU" sz="1100" b="0" i="0" u="none" strike="noStrike" dirty="0">
                        <a:solidFill>
                          <a:srgbClr val="000000"/>
                        </a:solidFill>
                        <a:latin typeface="Calibri"/>
                      </a:endParaRPr>
                    </a:p>
                  </a:txBody>
                  <a:tcPr marL="9525" marR="9525" marT="9525" marB="0" anchor="ctr"/>
                </a:tc>
                <a:tc>
                  <a:txBody>
                    <a:bodyPr/>
                    <a:lstStyle/>
                    <a:p>
                      <a:pPr algn="ctr" fontAlgn="ctr"/>
                      <a:r>
                        <a:rPr lang="ru-RU" sz="1100" b="0" i="0" u="none" strike="noStrike" dirty="0">
                          <a:solidFill>
                            <a:srgbClr val="000000"/>
                          </a:solidFill>
                          <a:latin typeface="Calibri"/>
                        </a:rPr>
                        <a:t>205 </a:t>
                      </a:r>
                      <a:r>
                        <a:rPr lang="ru-RU" sz="1100" b="0" i="0" u="none" strike="noStrike" dirty="0" smtClean="0">
                          <a:solidFill>
                            <a:srgbClr val="000000"/>
                          </a:solidFill>
                          <a:latin typeface="Calibri"/>
                        </a:rPr>
                        <a:t>370,7</a:t>
                      </a:r>
                      <a:endParaRPr lang="ru-RU" sz="1100" b="0" i="0" u="none" strike="noStrike" dirty="0">
                        <a:solidFill>
                          <a:srgbClr val="000000"/>
                        </a:solidFill>
                        <a:latin typeface="Calibri"/>
                      </a:endParaRPr>
                    </a:p>
                  </a:txBody>
                  <a:tcPr marL="9525" marR="9525" marT="9525" marB="0" anchor="ctr"/>
                </a:tc>
              </a:tr>
              <a:tr h="356068">
                <a:tc vMerge="1">
                  <a:txBody>
                    <a:bodyPr/>
                    <a:lstStyle/>
                    <a:p>
                      <a:endParaRPr lang="ru-RU" dirty="0"/>
                    </a:p>
                  </a:txBody>
                  <a:tcPr/>
                </a:tc>
                <a:tc>
                  <a:txBody>
                    <a:bodyPr/>
                    <a:lstStyle/>
                    <a:p>
                      <a:pPr marL="0" algn="l" defTabSz="914400" rtl="0" eaLnBrk="1" latinLnBrk="0" hangingPunct="1"/>
                      <a:r>
                        <a:rPr lang="ru-RU" sz="1100" kern="1200" dirty="0" smtClean="0">
                          <a:solidFill>
                            <a:schemeClr val="dk1"/>
                          </a:solidFill>
                          <a:latin typeface="+mn-lt"/>
                          <a:ea typeface="+mn-ea"/>
                          <a:cs typeface="+mn-cs"/>
                        </a:rPr>
                        <a:t>Эндоскопическое диагностическое исследование</a:t>
                      </a:r>
                    </a:p>
                  </a:txBody>
                  <a:tcPr/>
                </a:tc>
                <a:tc>
                  <a:txBody>
                    <a:bodyPr/>
                    <a:lstStyle/>
                    <a:p>
                      <a:pPr algn="ctr" fontAlgn="ctr"/>
                      <a:r>
                        <a:rPr lang="ru-RU" sz="1100" b="0" i="0" u="none" strike="noStrike">
                          <a:solidFill>
                            <a:srgbClr val="000000"/>
                          </a:solidFill>
                          <a:latin typeface="Calibri"/>
                        </a:rPr>
                        <a:t>55 572</a:t>
                      </a:r>
                    </a:p>
                  </a:txBody>
                  <a:tcPr marL="9525" marR="9525" marT="9525" marB="0" anchor="ctr"/>
                </a:tc>
                <a:tc>
                  <a:txBody>
                    <a:bodyPr/>
                    <a:lstStyle/>
                    <a:p>
                      <a:pPr marL="0" algn="ctr" defTabSz="914400" rtl="0" eaLnBrk="1" fontAlgn="ctr" latinLnBrk="0" hangingPunct="1"/>
                      <a:r>
                        <a:rPr lang="ru-RU" sz="1100" kern="1200" dirty="0" smtClean="0">
                          <a:solidFill>
                            <a:schemeClr val="dk1"/>
                          </a:solidFill>
                          <a:latin typeface="+mn-lt"/>
                          <a:ea typeface="+mn-ea"/>
                          <a:cs typeface="+mn-cs"/>
                        </a:rPr>
                        <a:t>880,60</a:t>
                      </a:r>
                    </a:p>
                  </a:txBody>
                  <a:tcPr marL="9525" marR="9525" marT="9525" marB="0" anchor="ctr"/>
                </a:tc>
                <a:tc>
                  <a:txBody>
                    <a:bodyPr/>
                    <a:lstStyle/>
                    <a:p>
                      <a:pPr algn="ctr" fontAlgn="ctr"/>
                      <a:r>
                        <a:rPr lang="ru-RU" sz="1100" b="0" i="0" u="none" strike="noStrike" dirty="0">
                          <a:solidFill>
                            <a:srgbClr val="000000"/>
                          </a:solidFill>
                          <a:latin typeface="Calibri"/>
                        </a:rPr>
                        <a:t>2 </a:t>
                      </a:r>
                      <a:r>
                        <a:rPr lang="ru-RU" sz="1100" b="0" i="0" u="none" strike="noStrike" dirty="0" smtClean="0">
                          <a:solidFill>
                            <a:srgbClr val="000000"/>
                          </a:solidFill>
                          <a:latin typeface="Calibri"/>
                        </a:rPr>
                        <a:t>154,31</a:t>
                      </a:r>
                      <a:endParaRPr lang="ru-RU" sz="1100" b="0" i="0" u="none" strike="noStrike" dirty="0">
                        <a:solidFill>
                          <a:srgbClr val="000000"/>
                        </a:solidFill>
                        <a:latin typeface="Calibri"/>
                      </a:endParaRPr>
                    </a:p>
                  </a:txBody>
                  <a:tcPr marL="9525" marR="9525" marT="9525" marB="0" anchor="ctr"/>
                </a:tc>
                <a:tc>
                  <a:txBody>
                    <a:bodyPr/>
                    <a:lstStyle/>
                    <a:p>
                      <a:pPr algn="ctr" fontAlgn="ctr"/>
                      <a:r>
                        <a:rPr lang="ru-RU" sz="1100" b="0" i="0" u="none" strike="noStrike" dirty="0" smtClean="0">
                          <a:solidFill>
                            <a:srgbClr val="000000"/>
                          </a:solidFill>
                          <a:latin typeface="Calibri"/>
                        </a:rPr>
                        <a:t>119 719,2</a:t>
                      </a:r>
                      <a:endParaRPr lang="ru-RU" sz="1100" b="0" i="0" u="none" strike="noStrike" dirty="0">
                        <a:solidFill>
                          <a:srgbClr val="000000"/>
                        </a:solidFill>
                        <a:latin typeface="Calibri"/>
                      </a:endParaRPr>
                    </a:p>
                  </a:txBody>
                  <a:tcPr marL="9525" marR="9525" marT="9525" marB="0" anchor="ctr"/>
                </a:tc>
              </a:tr>
              <a:tr h="356068">
                <a:tc vMerge="1">
                  <a:txBody>
                    <a:bodyPr/>
                    <a:lstStyle/>
                    <a:p>
                      <a:endParaRPr lang="ru-RU" dirty="0"/>
                    </a:p>
                  </a:txBody>
                  <a:tcPr/>
                </a:tc>
                <a:tc>
                  <a:txBody>
                    <a:bodyPr/>
                    <a:lstStyle/>
                    <a:p>
                      <a:pPr marL="0" algn="l" defTabSz="914400" rtl="0" eaLnBrk="1" latinLnBrk="0" hangingPunct="1"/>
                      <a:r>
                        <a:rPr lang="ru-RU" sz="1100" kern="1200" dirty="0" err="1" smtClean="0">
                          <a:solidFill>
                            <a:schemeClr val="dk1"/>
                          </a:solidFill>
                          <a:latin typeface="+mn-lt"/>
                          <a:ea typeface="+mn-ea"/>
                          <a:cs typeface="+mn-cs"/>
                        </a:rPr>
                        <a:t>Молекулярное-генет</a:t>
                      </a:r>
                      <a:r>
                        <a:rPr lang="ru-RU" sz="1100" kern="1200" dirty="0" smtClean="0">
                          <a:solidFill>
                            <a:schemeClr val="dk1"/>
                          </a:solidFill>
                          <a:latin typeface="+mn-lt"/>
                          <a:ea typeface="+mn-ea"/>
                          <a:cs typeface="+mn-cs"/>
                        </a:rPr>
                        <a:t> исследование с целью выявления онкологических заболеваний</a:t>
                      </a:r>
                    </a:p>
                  </a:txBody>
                  <a:tcPr/>
                </a:tc>
                <a:tc>
                  <a:txBody>
                    <a:bodyPr/>
                    <a:lstStyle/>
                    <a:p>
                      <a:pPr algn="ctr" fontAlgn="ctr"/>
                      <a:r>
                        <a:rPr lang="ru-RU" sz="1100" b="0" i="0" u="none" strike="noStrike">
                          <a:solidFill>
                            <a:srgbClr val="000000"/>
                          </a:solidFill>
                          <a:latin typeface="Calibri"/>
                        </a:rPr>
                        <a:t>1 000</a:t>
                      </a:r>
                    </a:p>
                  </a:txBody>
                  <a:tcPr marL="9525" marR="9525" marT="9525" marB="0" anchor="ctr"/>
                </a:tc>
                <a:tc>
                  <a:txBody>
                    <a:bodyPr/>
                    <a:lstStyle/>
                    <a:p>
                      <a:pPr marL="0" algn="ctr" defTabSz="914400" rtl="0" eaLnBrk="1" fontAlgn="ctr" latinLnBrk="0" hangingPunct="1"/>
                      <a:r>
                        <a:rPr lang="ru-RU" sz="1100" kern="1200" dirty="0" smtClean="0">
                          <a:solidFill>
                            <a:schemeClr val="dk1"/>
                          </a:solidFill>
                          <a:latin typeface="+mn-lt"/>
                          <a:ea typeface="+mn-ea"/>
                          <a:cs typeface="+mn-cs"/>
                        </a:rPr>
                        <a:t>15 000,00</a:t>
                      </a:r>
                    </a:p>
                  </a:txBody>
                  <a:tcPr marL="9525" marR="9525" marT="9525" marB="0" anchor="ctr"/>
                </a:tc>
                <a:tc>
                  <a:txBody>
                    <a:bodyPr/>
                    <a:lstStyle/>
                    <a:p>
                      <a:pPr algn="ctr" fontAlgn="ctr"/>
                      <a:r>
                        <a:rPr lang="ru-RU" sz="1100" b="0" i="0" u="none" strike="noStrike" dirty="0">
                          <a:solidFill>
                            <a:srgbClr val="000000"/>
                          </a:solidFill>
                          <a:latin typeface="Calibri"/>
                        </a:rPr>
                        <a:t>2</a:t>
                      </a:r>
                      <a:r>
                        <a:rPr lang="ru-RU" sz="1100" b="0" i="0" u="none" strike="noStrike" dirty="0" smtClean="0">
                          <a:solidFill>
                            <a:srgbClr val="000000"/>
                          </a:solidFill>
                          <a:latin typeface="Calibri"/>
                        </a:rPr>
                        <a:t>9 926,5</a:t>
                      </a:r>
                      <a:endParaRPr lang="ru-RU" sz="1100" b="0" i="0" u="none" strike="noStrike" dirty="0">
                        <a:solidFill>
                          <a:srgbClr val="000000"/>
                        </a:solidFill>
                        <a:latin typeface="Calibri"/>
                      </a:endParaRPr>
                    </a:p>
                  </a:txBody>
                  <a:tcPr marL="9525" marR="9525" marT="9525" marB="0" anchor="ctr"/>
                </a:tc>
                <a:tc>
                  <a:txBody>
                    <a:bodyPr/>
                    <a:lstStyle/>
                    <a:p>
                      <a:pPr algn="ctr" fontAlgn="ctr"/>
                      <a:r>
                        <a:rPr lang="ru-RU" sz="1100" b="0" i="0" u="none" strike="noStrike" dirty="0" smtClean="0">
                          <a:solidFill>
                            <a:srgbClr val="000000"/>
                          </a:solidFill>
                          <a:latin typeface="Calibri"/>
                        </a:rPr>
                        <a:t>29 926,5</a:t>
                      </a:r>
                      <a:endParaRPr lang="ru-RU" sz="1100" b="0" i="0" u="none" strike="noStrike" dirty="0">
                        <a:solidFill>
                          <a:srgbClr val="000000"/>
                        </a:solidFill>
                        <a:latin typeface="Calibri"/>
                      </a:endParaRPr>
                    </a:p>
                  </a:txBody>
                  <a:tcPr marL="9525" marR="9525" marT="9525" marB="0" anchor="ctr"/>
                </a:tc>
              </a:tr>
              <a:tr h="356068">
                <a:tc vMerge="1">
                  <a:txBody>
                    <a:bodyPr/>
                    <a:lstStyle/>
                    <a:p>
                      <a:endParaRPr lang="ru-RU" dirty="0"/>
                    </a:p>
                  </a:txBody>
                  <a:tcPr/>
                </a:tc>
                <a:tc>
                  <a:txBody>
                    <a:bodyPr/>
                    <a:lstStyle/>
                    <a:p>
                      <a:pPr marL="0" algn="l" defTabSz="914400" rtl="0" eaLnBrk="1" latinLnBrk="0" hangingPunct="1"/>
                      <a:r>
                        <a:rPr lang="ru-RU" sz="1100" kern="1200" dirty="0" smtClean="0">
                          <a:solidFill>
                            <a:schemeClr val="dk1"/>
                          </a:solidFill>
                          <a:latin typeface="+mn-lt"/>
                          <a:ea typeface="+mn-ea"/>
                          <a:cs typeface="+mn-cs"/>
                        </a:rPr>
                        <a:t>Гистологические исследования с целью выявления онкологических заболеваний</a:t>
                      </a:r>
                    </a:p>
                  </a:txBody>
                  <a:tcPr/>
                </a:tc>
                <a:tc>
                  <a:txBody>
                    <a:bodyPr/>
                    <a:lstStyle/>
                    <a:p>
                      <a:pPr algn="ctr" fontAlgn="ctr"/>
                      <a:r>
                        <a:rPr lang="ru-RU" sz="1100" b="0" i="0" u="none" strike="noStrike" dirty="0">
                          <a:solidFill>
                            <a:srgbClr val="000000"/>
                          </a:solidFill>
                          <a:latin typeface="Calibri"/>
                        </a:rPr>
                        <a:t>48 421</a:t>
                      </a:r>
                    </a:p>
                  </a:txBody>
                  <a:tcPr marL="9525" marR="9525" marT="9525" marB="0" anchor="ctr"/>
                </a:tc>
                <a:tc>
                  <a:txBody>
                    <a:bodyPr/>
                    <a:lstStyle/>
                    <a:p>
                      <a:pPr marL="0" algn="ctr" defTabSz="914400" rtl="0" eaLnBrk="1" fontAlgn="ctr" latinLnBrk="0" hangingPunct="1"/>
                      <a:r>
                        <a:rPr lang="ru-RU" sz="1100" kern="1200" dirty="0" smtClean="0">
                          <a:solidFill>
                            <a:schemeClr val="dk1"/>
                          </a:solidFill>
                          <a:latin typeface="+mn-lt"/>
                          <a:ea typeface="+mn-ea"/>
                          <a:cs typeface="+mn-cs"/>
                        </a:rPr>
                        <a:t>575,10</a:t>
                      </a:r>
                    </a:p>
                  </a:txBody>
                  <a:tcPr marL="9525" marR="9525" marT="9525" marB="0" anchor="ctr"/>
                </a:tc>
                <a:tc>
                  <a:txBody>
                    <a:bodyPr/>
                    <a:lstStyle/>
                    <a:p>
                      <a:pPr algn="ctr" fontAlgn="ctr"/>
                      <a:r>
                        <a:rPr lang="ru-RU" sz="1100" b="0" i="0" u="none" strike="noStrike" dirty="0">
                          <a:solidFill>
                            <a:srgbClr val="000000"/>
                          </a:solidFill>
                          <a:latin typeface="Calibri"/>
                        </a:rPr>
                        <a:t>1 </a:t>
                      </a:r>
                      <a:r>
                        <a:rPr lang="ru-RU" sz="1100" b="0" i="0" u="none" strike="noStrike" dirty="0" smtClean="0">
                          <a:solidFill>
                            <a:srgbClr val="000000"/>
                          </a:solidFill>
                          <a:latin typeface="Calibri"/>
                        </a:rPr>
                        <a:t>695,95</a:t>
                      </a:r>
                      <a:endParaRPr lang="ru-RU" sz="1100" b="0" i="0" u="none" strike="noStrike" dirty="0">
                        <a:solidFill>
                          <a:srgbClr val="000000"/>
                        </a:solidFill>
                        <a:latin typeface="Calibri"/>
                      </a:endParaRPr>
                    </a:p>
                  </a:txBody>
                  <a:tcPr marL="9525" marR="9525" marT="9525" marB="0" anchor="ctr"/>
                </a:tc>
                <a:tc>
                  <a:txBody>
                    <a:bodyPr/>
                    <a:lstStyle/>
                    <a:p>
                      <a:pPr algn="ctr" fontAlgn="ctr"/>
                      <a:r>
                        <a:rPr lang="ru-RU" sz="1100" b="0" i="0" u="none" strike="noStrike" dirty="0">
                          <a:solidFill>
                            <a:srgbClr val="000000"/>
                          </a:solidFill>
                          <a:latin typeface="Calibri"/>
                        </a:rPr>
                        <a:t>82 </a:t>
                      </a:r>
                      <a:r>
                        <a:rPr lang="ru-RU" sz="1100" b="0" i="0" u="none" strike="noStrike" dirty="0" smtClean="0">
                          <a:solidFill>
                            <a:srgbClr val="000000"/>
                          </a:solidFill>
                          <a:latin typeface="Calibri"/>
                        </a:rPr>
                        <a:t>119,8</a:t>
                      </a:r>
                      <a:endParaRPr lang="ru-RU" sz="1100" b="0" i="0" u="none" strike="noStrike" dirty="0">
                        <a:solidFill>
                          <a:srgbClr val="000000"/>
                        </a:solidFill>
                        <a:latin typeface="Calibri"/>
                      </a:endParaRPr>
                    </a:p>
                  </a:txBody>
                  <a:tcPr marL="9525" marR="9525" marT="9525" marB="0" anchor="ctr"/>
                </a:tc>
              </a:tr>
              <a:tr h="216184">
                <a:tc vMerge="1">
                  <a:txBody>
                    <a:bodyPr/>
                    <a:lstStyle/>
                    <a:p>
                      <a:endParaRPr lang="ru-RU" sz="1400" dirty="0"/>
                    </a:p>
                  </a:txBody>
                  <a:tcPr/>
                </a:tc>
                <a:tc>
                  <a:txBody>
                    <a:bodyPr/>
                    <a:lstStyle/>
                    <a:p>
                      <a:pPr marL="0" algn="l" defTabSz="914400" rtl="0" eaLnBrk="1" latinLnBrk="0" hangingPunct="1"/>
                      <a:r>
                        <a:rPr lang="ru-RU" sz="1100" kern="1200" dirty="0" smtClean="0">
                          <a:solidFill>
                            <a:schemeClr val="dk1"/>
                          </a:solidFill>
                          <a:latin typeface="+mn-lt"/>
                          <a:ea typeface="+mn-ea"/>
                          <a:cs typeface="+mn-cs"/>
                        </a:rPr>
                        <a:t>Итого:</a:t>
                      </a:r>
                    </a:p>
                  </a:txBody>
                  <a:tcPr/>
                </a:tc>
                <a:tc>
                  <a:txBody>
                    <a:bodyPr/>
                    <a:lstStyle/>
                    <a:p>
                      <a:pPr algn="ctr" fontAlgn="ctr"/>
                      <a:endParaRPr lang="ru-RU" sz="1000" b="1" i="0" u="none" strike="noStrike" dirty="0">
                        <a:solidFill>
                          <a:srgbClr val="000000"/>
                        </a:solidFill>
                        <a:latin typeface="Times New Roman"/>
                      </a:endParaRPr>
                    </a:p>
                  </a:txBody>
                  <a:tcPr marL="9525" marR="9525" marT="9525" marB="0" anchor="ctr"/>
                </a:tc>
                <a:tc>
                  <a:txBody>
                    <a:bodyPr/>
                    <a:lstStyle/>
                    <a:p>
                      <a:pPr marL="0" algn="ctr" defTabSz="914400" rtl="0" eaLnBrk="1" fontAlgn="ctr" latinLnBrk="0" hangingPunct="1"/>
                      <a:endParaRPr lang="ru-RU" sz="1100" kern="1200" dirty="0" smtClean="0">
                        <a:solidFill>
                          <a:schemeClr val="dk1"/>
                        </a:solidFill>
                        <a:latin typeface="+mn-lt"/>
                        <a:ea typeface="+mn-ea"/>
                        <a:cs typeface="+mn-cs"/>
                      </a:endParaRPr>
                    </a:p>
                  </a:txBody>
                  <a:tcPr marL="9525" marR="9525" marT="9525" marB="0" anchor="ctr"/>
                </a:tc>
                <a:tc>
                  <a:txBody>
                    <a:bodyPr/>
                    <a:lstStyle/>
                    <a:p>
                      <a:pPr marL="0" algn="ctr" defTabSz="914400" rtl="0" eaLnBrk="1" fontAlgn="ctr" latinLnBrk="0" hangingPunct="1"/>
                      <a:endParaRPr lang="ru-RU" sz="1100" kern="1200" dirty="0" smtClean="0">
                        <a:solidFill>
                          <a:schemeClr val="dk1"/>
                        </a:solidFill>
                        <a:latin typeface="+mn-lt"/>
                        <a:ea typeface="+mn-ea"/>
                        <a:cs typeface="+mn-cs"/>
                      </a:endParaRPr>
                    </a:p>
                  </a:txBody>
                  <a:tcPr marL="9525" marR="9525" marT="9525" marB="0" anchor="ctr"/>
                </a:tc>
                <a:tc>
                  <a:txBody>
                    <a:bodyPr/>
                    <a:lstStyle/>
                    <a:p>
                      <a:pPr marL="0" algn="ctr" defTabSz="914400" rtl="0" eaLnBrk="1" fontAlgn="ctr" latinLnBrk="0" hangingPunct="1"/>
                      <a:r>
                        <a:rPr lang="ru-RU" sz="1100" kern="1200" dirty="0" smtClean="0">
                          <a:solidFill>
                            <a:schemeClr val="dk1"/>
                          </a:solidFill>
                          <a:latin typeface="+mn-lt"/>
                          <a:ea typeface="+mn-ea"/>
                          <a:cs typeface="+mn-cs"/>
                        </a:rPr>
                        <a:t>850 185,4</a:t>
                      </a:r>
                    </a:p>
                  </a:txBody>
                  <a:tcPr marL="9525" marR="9525" marT="9525" marB="0" anchor="ctr"/>
                </a:tc>
              </a:tr>
            </a:tbl>
          </a:graphicData>
        </a:graphic>
      </p:graphicFrame>
      <p:sp>
        <p:nvSpPr>
          <p:cNvPr id="7" name="TextBox 6"/>
          <p:cNvSpPr txBox="1"/>
          <p:nvPr/>
        </p:nvSpPr>
        <p:spPr>
          <a:xfrm>
            <a:off x="3357554" y="0"/>
            <a:ext cx="2898550" cy="246221"/>
          </a:xfrm>
          <a:prstGeom prst="rect">
            <a:avLst/>
          </a:prstGeom>
          <a:noFill/>
        </p:spPr>
        <p:txBody>
          <a:bodyPr wrap="none" rtlCol="0">
            <a:spAutoFit/>
          </a:bodyPr>
          <a:lstStyle/>
          <a:p>
            <a:pPr algn="ctr"/>
            <a:r>
              <a:rPr lang="ru-RU" sz="1000" b="1" dirty="0" smtClean="0"/>
              <a:t>Стоимость исследований в ПГГ РС(Я) на 2021 год</a:t>
            </a:r>
            <a:endParaRPr lang="ru-RU" sz="1000" b="1" dirty="0"/>
          </a:p>
        </p:txBody>
      </p:sp>
      <p:sp>
        <p:nvSpPr>
          <p:cNvPr id="5" name="Прямоугольник 4"/>
          <p:cNvSpPr/>
          <p:nvPr/>
        </p:nvSpPr>
        <p:spPr>
          <a:xfrm>
            <a:off x="428596" y="3714752"/>
            <a:ext cx="8572560" cy="246221"/>
          </a:xfrm>
          <a:prstGeom prst="rect">
            <a:avLst/>
          </a:prstGeom>
        </p:spPr>
        <p:txBody>
          <a:bodyPr wrap="square">
            <a:spAutoFit/>
          </a:bodyPr>
          <a:lstStyle/>
          <a:p>
            <a:pPr algn="ctr"/>
            <a:r>
              <a:rPr lang="ru-RU" sz="1000" b="1" dirty="0" smtClean="0"/>
              <a:t>Стоимость исследований в ПГГ РС(Я) на 2020 год</a:t>
            </a:r>
            <a:endParaRPr lang="ru-RU" sz="10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00042"/>
            <a:ext cx="8329642" cy="939784"/>
          </a:xfrm>
        </p:spPr>
        <p:txBody>
          <a:bodyPr>
            <a:normAutofit fontScale="90000"/>
          </a:bodyPr>
          <a:lstStyle/>
          <a:p>
            <a:r>
              <a:rPr lang="ru-RU" sz="2800" b="1" dirty="0" smtClean="0">
                <a:solidFill>
                  <a:srgbClr val="0070C0"/>
                </a:solidFill>
              </a:rPr>
              <a:t>Финансовое обеспечение фельдшерских/фельдшерско-акушерских пунктов в среднем:</a:t>
            </a:r>
            <a:r>
              <a:rPr lang="ru-RU" sz="2800" b="1" dirty="0" smtClean="0">
                <a:solidFill>
                  <a:srgbClr val="FF0000"/>
                </a:solidFill>
              </a:rPr>
              <a:t/>
            </a:r>
            <a:br>
              <a:rPr lang="ru-RU" sz="2800" b="1" dirty="0" smtClean="0">
                <a:solidFill>
                  <a:srgbClr val="FF0000"/>
                </a:solidFill>
              </a:rPr>
            </a:br>
            <a:endParaRPr lang="ru-RU" sz="2500" b="1" dirty="0"/>
          </a:p>
        </p:txBody>
      </p:sp>
      <p:sp>
        <p:nvSpPr>
          <p:cNvPr id="4" name="Содержимое 3"/>
          <p:cNvSpPr>
            <a:spLocks noGrp="1"/>
          </p:cNvSpPr>
          <p:nvPr>
            <p:ph idx="1"/>
          </p:nvPr>
        </p:nvSpPr>
        <p:spPr>
          <a:xfrm>
            <a:off x="714348" y="2285992"/>
            <a:ext cx="8215370" cy="1071569"/>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normAutofit/>
          </a:bodyPr>
          <a:lstStyle/>
          <a:p>
            <a:pPr marL="0" indent="0" algn="just">
              <a:buNone/>
              <a:tabLst>
                <a:tab pos="268288" algn="l"/>
              </a:tabLst>
            </a:pPr>
            <a:r>
              <a:rPr lang="ru-RU" sz="2000" dirty="0" smtClean="0"/>
              <a:t>Фельдшерский/фельдшерско-акушерский пункт, обслуживающий от </a:t>
            </a:r>
            <a:r>
              <a:rPr lang="ru-RU" sz="2000" b="1" dirty="0" smtClean="0"/>
              <a:t>100</a:t>
            </a:r>
            <a:r>
              <a:rPr lang="ru-RU" sz="2000" b="1" dirty="0"/>
              <a:t> </a:t>
            </a:r>
            <a:r>
              <a:rPr lang="ru-RU" sz="2000" dirty="0" smtClean="0"/>
              <a:t>до </a:t>
            </a:r>
            <a:r>
              <a:rPr lang="ru-RU" sz="2000" b="1" dirty="0" smtClean="0"/>
              <a:t>900</a:t>
            </a:r>
            <a:r>
              <a:rPr lang="ru-RU" sz="2000" dirty="0" smtClean="0"/>
              <a:t> жителей – </a:t>
            </a:r>
            <a:r>
              <a:rPr lang="ru-RU" sz="2000" b="1" dirty="0" smtClean="0"/>
              <a:t>2 980,55 </a:t>
            </a:r>
            <a:r>
              <a:rPr lang="ru-RU" sz="2000" dirty="0" smtClean="0"/>
              <a:t>тыс.руб. в год </a:t>
            </a:r>
            <a:endParaRPr lang="ru-RU" sz="2000" dirty="0">
              <a:solidFill>
                <a:schemeClr val="tx1"/>
              </a:solidFill>
            </a:endParaRPr>
          </a:p>
        </p:txBody>
      </p:sp>
      <p:sp>
        <p:nvSpPr>
          <p:cNvPr id="5" name="Скругленный прямоугольник 4"/>
          <p:cNvSpPr/>
          <p:nvPr/>
        </p:nvSpPr>
        <p:spPr>
          <a:xfrm>
            <a:off x="714348" y="3429000"/>
            <a:ext cx="8215370" cy="107157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ru-RU" sz="2000" dirty="0" smtClean="0"/>
              <a:t>Фельдшерский/фельдшерско-акушерский пункт, обслуживающий от </a:t>
            </a:r>
            <a:r>
              <a:rPr lang="ru-RU" sz="2000" b="1" dirty="0" smtClean="0"/>
              <a:t>900 </a:t>
            </a:r>
            <a:r>
              <a:rPr lang="ru-RU" sz="2000" dirty="0" smtClean="0"/>
              <a:t>до </a:t>
            </a:r>
            <a:r>
              <a:rPr lang="ru-RU" sz="2000" b="1" dirty="0" smtClean="0"/>
              <a:t>1500</a:t>
            </a:r>
            <a:r>
              <a:rPr lang="ru-RU" sz="2000" dirty="0" smtClean="0"/>
              <a:t> жителей – </a:t>
            </a:r>
            <a:r>
              <a:rPr lang="ru-RU" sz="2000" b="1" dirty="0" smtClean="0"/>
              <a:t>4 721,94  </a:t>
            </a:r>
            <a:r>
              <a:rPr lang="ru-RU" sz="2000" dirty="0" smtClean="0"/>
              <a:t>тыс.руб. в год</a:t>
            </a:r>
          </a:p>
        </p:txBody>
      </p:sp>
      <p:sp>
        <p:nvSpPr>
          <p:cNvPr id="6" name="Скругленный прямоугольник 5"/>
          <p:cNvSpPr/>
          <p:nvPr/>
        </p:nvSpPr>
        <p:spPr>
          <a:xfrm>
            <a:off x="714348" y="4572008"/>
            <a:ext cx="8215370" cy="1000132"/>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ru-RU" sz="2000" dirty="0" smtClean="0"/>
              <a:t>Фельдшерский/фельдшерско-акушерский пункт, обслуживающий от </a:t>
            </a:r>
            <a:r>
              <a:rPr lang="ru-RU" sz="2000" b="1" dirty="0" smtClean="0"/>
              <a:t>1500</a:t>
            </a:r>
            <a:r>
              <a:rPr lang="ru-RU" sz="2000" dirty="0" smtClean="0"/>
              <a:t> до </a:t>
            </a:r>
            <a:r>
              <a:rPr lang="ru-RU" sz="2000" b="1" dirty="0" smtClean="0"/>
              <a:t>2000</a:t>
            </a:r>
            <a:r>
              <a:rPr lang="ru-RU" sz="2000" dirty="0" smtClean="0"/>
              <a:t> жителей – </a:t>
            </a:r>
            <a:r>
              <a:rPr lang="ru-RU" sz="2000" b="1" dirty="0" smtClean="0"/>
              <a:t>5 302,3 </a:t>
            </a:r>
            <a:r>
              <a:rPr lang="ru-RU" sz="2000" dirty="0" smtClean="0"/>
              <a:t>тыс.руб. в год</a:t>
            </a:r>
            <a:endParaRPr lang="ru-RU" sz="2000" dirty="0">
              <a:solidFill>
                <a:schemeClr val="tx1"/>
              </a:solidFill>
            </a:endParaRPr>
          </a:p>
        </p:txBody>
      </p:sp>
      <p:sp>
        <p:nvSpPr>
          <p:cNvPr id="8" name="Содержимое 3"/>
          <p:cNvSpPr txBox="1">
            <a:spLocks/>
          </p:cNvSpPr>
          <p:nvPr/>
        </p:nvSpPr>
        <p:spPr>
          <a:xfrm>
            <a:off x="714348" y="1285861"/>
            <a:ext cx="8143932" cy="928694"/>
          </a:xfrm>
          <a:prstGeom prst="round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ctr">
            <a:normAutofit fontScale="92500" lnSpcReduction="20000"/>
          </a:bodyPr>
          <a:lstStyle/>
          <a:p>
            <a:pPr lvl="0" algn="just">
              <a:spcBef>
                <a:spcPct val="20000"/>
              </a:spcBef>
              <a:tabLst>
                <a:tab pos="268288" algn="l"/>
              </a:tabLst>
            </a:pPr>
            <a:r>
              <a:rPr kumimoji="0" lang="ru-RU" sz="2000" b="0" i="0" u="none" strike="noStrike" kern="1200" cap="none" spc="0" normalizeH="0" baseline="0" noProof="0" dirty="0" smtClean="0">
                <a:ln>
                  <a:noFill/>
                </a:ln>
                <a:solidFill>
                  <a:schemeClr val="dk1"/>
                </a:solidFill>
                <a:effectLst/>
                <a:uLnTx/>
                <a:uFillTx/>
                <a:latin typeface="+mn-lt"/>
                <a:ea typeface="+mn-ea"/>
                <a:cs typeface="+mn-cs"/>
              </a:rPr>
              <a:t>Фельдшерский/фельдшерско-акушерский пункт, обслуживающий до </a:t>
            </a:r>
            <a:r>
              <a:rPr kumimoji="0" lang="ru-RU" sz="2000" b="1" i="0" u="none" strike="noStrike" kern="1200" cap="none" spc="0" normalizeH="0" baseline="0" noProof="0" dirty="0" smtClean="0">
                <a:ln>
                  <a:noFill/>
                </a:ln>
                <a:solidFill>
                  <a:schemeClr val="dk1"/>
                </a:solidFill>
                <a:effectLst/>
                <a:uLnTx/>
                <a:uFillTx/>
                <a:latin typeface="+mn-lt"/>
                <a:ea typeface="+mn-ea"/>
                <a:cs typeface="+mn-cs"/>
              </a:rPr>
              <a:t>100 </a:t>
            </a:r>
            <a:r>
              <a:rPr kumimoji="0" lang="ru-RU" sz="2000" b="0" i="0" u="none" strike="noStrike" kern="1200" cap="none" spc="0" normalizeH="0" baseline="0" noProof="0" dirty="0" smtClean="0">
                <a:ln>
                  <a:noFill/>
                </a:ln>
                <a:solidFill>
                  <a:schemeClr val="dk1"/>
                </a:solidFill>
                <a:effectLst/>
                <a:uLnTx/>
                <a:uFillTx/>
                <a:latin typeface="+mn-lt"/>
                <a:ea typeface="+mn-ea"/>
                <a:cs typeface="+mn-cs"/>
              </a:rPr>
              <a:t>жителей – </a:t>
            </a:r>
            <a:r>
              <a:rPr lang="ru-RU" sz="2000" dirty="0" smtClean="0"/>
              <a:t>применяется </a:t>
            </a:r>
            <a:r>
              <a:rPr lang="ru-RU" sz="2000" dirty="0"/>
              <a:t>поправочный коэффициент в размере </a:t>
            </a:r>
            <a:r>
              <a:rPr lang="ru-RU" sz="2000" dirty="0" smtClean="0"/>
              <a:t>0,9 – </a:t>
            </a:r>
            <a:r>
              <a:rPr lang="ru-RU" sz="2000" b="1" dirty="0" smtClean="0"/>
              <a:t>2 682,5 </a:t>
            </a:r>
            <a:r>
              <a:rPr lang="ru-RU" sz="2000" dirty="0" smtClean="0"/>
              <a:t>тыс.руб. в год</a:t>
            </a:r>
            <a:endParaRPr kumimoji="0" lang="ru-RU" sz="2000" b="1" i="0" u="none" strike="noStrike" kern="1200" cap="none" spc="0" normalizeH="0" baseline="0" noProof="0" dirty="0">
              <a:ln>
                <a:noFill/>
              </a:ln>
              <a:solidFill>
                <a:schemeClr val="tx1"/>
              </a:solidFill>
              <a:effectLst/>
              <a:uLnTx/>
              <a:uFillTx/>
              <a:latin typeface="+mn-lt"/>
              <a:ea typeface="+mn-ea"/>
              <a:cs typeface="+mn-cs"/>
            </a:endParaRPr>
          </a:p>
        </p:txBody>
      </p:sp>
      <p:sp>
        <p:nvSpPr>
          <p:cNvPr id="9" name="Скругленный прямоугольник 8"/>
          <p:cNvSpPr/>
          <p:nvPr/>
        </p:nvSpPr>
        <p:spPr>
          <a:xfrm>
            <a:off x="714348" y="5643578"/>
            <a:ext cx="8215370" cy="107157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ru-RU" sz="2000" dirty="0" smtClean="0"/>
              <a:t>Фельдшерский/фельдшерско-акушерский пункт, обслуживающий от </a:t>
            </a:r>
            <a:r>
              <a:rPr lang="ru-RU" sz="2000" b="1" dirty="0" smtClean="0"/>
              <a:t>2000</a:t>
            </a:r>
            <a:r>
              <a:rPr lang="ru-RU" sz="2000" dirty="0" smtClean="0"/>
              <a:t> жителей – применяется поправочный коэффициент в размере 1,01 – </a:t>
            </a:r>
            <a:r>
              <a:rPr lang="ru-RU" sz="2000" b="1" dirty="0" smtClean="0"/>
              <a:t>5 355,32 </a:t>
            </a:r>
            <a:r>
              <a:rPr lang="ru-RU" sz="2000" dirty="0" smtClean="0"/>
              <a:t>тыс.руб. в год</a:t>
            </a:r>
            <a:endParaRPr lang="ru-RU" sz="2000" b="1"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dirty="0" smtClean="0">
                <a:latin typeface="Arial" pitchFamily="34" charset="0"/>
                <a:cs typeface="Arial" pitchFamily="34" charset="0"/>
              </a:rPr>
              <a:t>Количество КСГ и групп ВМП в 2020-2021гг.</a:t>
            </a:r>
            <a:endParaRPr lang="ru-RU" sz="2800" dirty="0">
              <a:latin typeface="Arial" pitchFamily="34" charset="0"/>
              <a:cs typeface="Arial" pitchFamily="34" charset="0"/>
            </a:endParaRPr>
          </a:p>
        </p:txBody>
      </p:sp>
      <p:graphicFrame>
        <p:nvGraphicFramePr>
          <p:cNvPr id="4" name="Таблица 3"/>
          <p:cNvGraphicFramePr>
            <a:graphicFrameLocks noGrp="1"/>
          </p:cNvGraphicFramePr>
          <p:nvPr/>
        </p:nvGraphicFramePr>
        <p:xfrm>
          <a:off x="1500166" y="2285992"/>
          <a:ext cx="6215106" cy="3000395"/>
        </p:xfrm>
        <a:graphic>
          <a:graphicData uri="http://schemas.openxmlformats.org/drawingml/2006/table">
            <a:tbl>
              <a:tblPr/>
              <a:tblGrid>
                <a:gridCol w="3214710"/>
                <a:gridCol w="1500198"/>
                <a:gridCol w="1500198"/>
              </a:tblGrid>
              <a:tr h="642941">
                <a:tc>
                  <a:txBody>
                    <a:bodyPr/>
                    <a:lstStyle/>
                    <a:p>
                      <a:pPr algn="l" fontAlgn="b"/>
                      <a:r>
                        <a:rPr lang="ru-RU" sz="1200" b="0" i="0" u="none" strike="noStrike" dirty="0">
                          <a:solidFill>
                            <a:srgbClr val="000000"/>
                          </a:solidFill>
                          <a:latin typeface="Arial" pitchFamily="34" charset="0"/>
                          <a:cs typeface="Arial"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1" i="0" u="none" strike="noStrike" dirty="0" smtClean="0">
                          <a:solidFill>
                            <a:srgbClr val="000000"/>
                          </a:solidFill>
                          <a:latin typeface="Arial" pitchFamily="34" charset="0"/>
                          <a:cs typeface="Arial" pitchFamily="34" charset="0"/>
                        </a:rPr>
                        <a:t>2020 </a:t>
                      </a:r>
                      <a:r>
                        <a:rPr lang="ru-RU" sz="1400" b="1" i="0" u="none" strike="noStrike" dirty="0">
                          <a:solidFill>
                            <a:srgbClr val="000000"/>
                          </a:solidFill>
                          <a:latin typeface="Arial" pitchFamily="34" charset="0"/>
                          <a:cs typeface="Arial" pitchFamily="34" charset="0"/>
                        </a:rPr>
                        <a:t>год</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400" b="1" i="0" u="none" strike="noStrike" dirty="0" smtClean="0">
                          <a:solidFill>
                            <a:srgbClr val="000000"/>
                          </a:solidFill>
                          <a:latin typeface="Arial" pitchFamily="34" charset="0"/>
                          <a:cs typeface="Arial" pitchFamily="34" charset="0"/>
                        </a:rPr>
                        <a:t>2021 год </a:t>
                      </a:r>
                      <a:endParaRPr lang="ru-RU" sz="1400" b="1" i="0" u="none" strike="noStrike" dirty="0">
                        <a:solidFill>
                          <a:srgbClr val="000000"/>
                        </a:solidFill>
                        <a:latin typeface="Arial" pitchFamily="34" charset="0"/>
                        <a:cs typeface="Arial"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85818">
                <a:tc>
                  <a:txBody>
                    <a:bodyPr/>
                    <a:lstStyle/>
                    <a:p>
                      <a:pPr algn="ctr" fontAlgn="b"/>
                      <a:r>
                        <a:rPr lang="ru-RU" sz="1400" b="0" i="0" u="none" strike="noStrike" dirty="0" smtClean="0">
                          <a:solidFill>
                            <a:srgbClr val="000000"/>
                          </a:solidFill>
                          <a:latin typeface="Arial" pitchFamily="34" charset="0"/>
                          <a:cs typeface="Arial" pitchFamily="34" charset="0"/>
                        </a:rPr>
                        <a:t>Стационарная помощь</a:t>
                      </a:r>
                      <a:endParaRPr lang="ru-RU" sz="1400" b="0" i="0" u="none" strike="noStrike" dirty="0">
                        <a:solidFill>
                          <a:srgbClr val="000000"/>
                        </a:solidFill>
                        <a:latin typeface="Arial" pitchFamily="34" charset="0"/>
                        <a:cs typeface="Arial"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400" b="0" i="0" u="none" strike="noStrike" dirty="0" smtClean="0">
                          <a:solidFill>
                            <a:srgbClr val="000000"/>
                          </a:solidFill>
                          <a:latin typeface="Arial" pitchFamily="34" charset="0"/>
                          <a:cs typeface="Arial" pitchFamily="34" charset="0"/>
                        </a:rPr>
                        <a:t>364</a:t>
                      </a:r>
                      <a:endParaRPr lang="ru-RU" sz="1400" b="0" i="0" u="none" strike="noStrike" dirty="0">
                        <a:solidFill>
                          <a:srgbClr val="000000"/>
                        </a:solidFill>
                        <a:latin typeface="Arial" pitchFamily="34" charset="0"/>
                        <a:cs typeface="Arial"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400" b="0" i="0" u="none" strike="noStrike" dirty="0" smtClean="0">
                          <a:solidFill>
                            <a:srgbClr val="000000"/>
                          </a:solidFill>
                          <a:latin typeface="Arial" pitchFamily="34" charset="0"/>
                          <a:cs typeface="Arial" pitchFamily="34" charset="0"/>
                        </a:rPr>
                        <a:t>387</a:t>
                      </a:r>
                      <a:endParaRPr lang="ru-RU" sz="1400" b="0" i="0" u="none" strike="noStrike" dirty="0">
                        <a:solidFill>
                          <a:srgbClr val="000000"/>
                        </a:solidFill>
                        <a:latin typeface="Arial" pitchFamily="34" charset="0"/>
                        <a:cs typeface="Arial"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85818">
                <a:tc>
                  <a:txBody>
                    <a:bodyPr/>
                    <a:lstStyle/>
                    <a:p>
                      <a:pPr algn="ctr" fontAlgn="b"/>
                      <a:r>
                        <a:rPr lang="ru-RU" sz="1400" b="0" i="0" u="none" strike="noStrike" dirty="0" err="1" smtClean="0">
                          <a:solidFill>
                            <a:srgbClr val="000000"/>
                          </a:solidFill>
                          <a:latin typeface="Arial" pitchFamily="34" charset="0"/>
                          <a:cs typeface="Arial" pitchFamily="34" charset="0"/>
                        </a:rPr>
                        <a:t>Стационарозамещающая</a:t>
                      </a:r>
                      <a:r>
                        <a:rPr lang="ru-RU" sz="1400" b="0" i="0" u="none" strike="noStrike" dirty="0" smtClean="0">
                          <a:solidFill>
                            <a:srgbClr val="000000"/>
                          </a:solidFill>
                          <a:latin typeface="Arial" pitchFamily="34" charset="0"/>
                          <a:cs typeface="Arial" pitchFamily="34" charset="0"/>
                        </a:rPr>
                        <a:t> </a:t>
                      </a:r>
                      <a:r>
                        <a:rPr lang="ru-RU" sz="1400" b="0" i="0" u="none" strike="noStrike" dirty="0">
                          <a:solidFill>
                            <a:srgbClr val="000000"/>
                          </a:solidFill>
                          <a:latin typeface="Arial" pitchFamily="34" charset="0"/>
                          <a:cs typeface="Arial" pitchFamily="34" charset="0"/>
                        </a:rPr>
                        <a:t>помощь</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400" b="0" i="0" u="none" strike="noStrike" dirty="0" smtClean="0">
                          <a:solidFill>
                            <a:srgbClr val="000000"/>
                          </a:solidFill>
                          <a:latin typeface="Arial" pitchFamily="34" charset="0"/>
                          <a:cs typeface="Arial" pitchFamily="34" charset="0"/>
                        </a:rPr>
                        <a:t>153</a:t>
                      </a:r>
                      <a:endParaRPr lang="ru-RU" sz="1400" b="0" i="0" u="none" strike="noStrike" dirty="0">
                        <a:solidFill>
                          <a:srgbClr val="000000"/>
                        </a:solidFill>
                        <a:latin typeface="Arial" pitchFamily="34" charset="0"/>
                        <a:cs typeface="Arial"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400" b="0" i="0" u="none" strike="noStrike" dirty="0" smtClean="0">
                          <a:solidFill>
                            <a:srgbClr val="000000"/>
                          </a:solidFill>
                          <a:latin typeface="Arial" pitchFamily="34" charset="0"/>
                          <a:cs typeface="Arial" pitchFamily="34" charset="0"/>
                        </a:rPr>
                        <a:t>172</a:t>
                      </a:r>
                      <a:endParaRPr lang="ru-RU" sz="1400" b="0" i="0" u="none" strike="noStrike" dirty="0">
                        <a:solidFill>
                          <a:srgbClr val="000000"/>
                        </a:solidFill>
                        <a:latin typeface="Arial" pitchFamily="34" charset="0"/>
                        <a:cs typeface="Arial"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85818">
                <a:tc>
                  <a:txBody>
                    <a:bodyPr/>
                    <a:lstStyle/>
                    <a:p>
                      <a:pPr algn="ctr" fontAlgn="b"/>
                      <a:r>
                        <a:rPr lang="ru-RU" sz="1400" b="0" i="0" u="none" strike="noStrike" dirty="0" smtClean="0">
                          <a:solidFill>
                            <a:srgbClr val="000000"/>
                          </a:solidFill>
                          <a:latin typeface="Arial" pitchFamily="34" charset="0"/>
                          <a:cs typeface="Arial" pitchFamily="34" charset="0"/>
                        </a:rPr>
                        <a:t>ВМП</a:t>
                      </a:r>
                      <a:endParaRPr lang="ru-RU" sz="1400" b="0" i="0" u="none" strike="noStrike" dirty="0">
                        <a:solidFill>
                          <a:srgbClr val="000000"/>
                        </a:solidFill>
                        <a:latin typeface="Arial" pitchFamily="34" charset="0"/>
                        <a:cs typeface="Arial"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400" b="0" i="0" u="none" strike="noStrike" dirty="0" smtClean="0">
                          <a:solidFill>
                            <a:srgbClr val="000000"/>
                          </a:solidFill>
                          <a:latin typeface="Arial" pitchFamily="34" charset="0"/>
                          <a:cs typeface="Arial" pitchFamily="34" charset="0"/>
                        </a:rPr>
                        <a:t>57</a:t>
                      </a:r>
                      <a:endParaRPr lang="ru-RU" sz="1400" b="0" i="0" u="none" strike="noStrike" dirty="0">
                        <a:solidFill>
                          <a:srgbClr val="000000"/>
                        </a:solidFill>
                        <a:latin typeface="Arial" pitchFamily="34" charset="0"/>
                        <a:cs typeface="Arial"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400" b="0" i="0" u="none" strike="noStrike" dirty="0" smtClean="0">
                          <a:solidFill>
                            <a:srgbClr val="000000"/>
                          </a:solidFill>
                          <a:latin typeface="Arial" pitchFamily="34" charset="0"/>
                          <a:cs typeface="Arial" pitchFamily="34" charset="0"/>
                        </a:rPr>
                        <a:t>58</a:t>
                      </a:r>
                      <a:endParaRPr lang="ru-RU" sz="1400" b="0" i="0" u="none" strike="noStrike" dirty="0">
                        <a:solidFill>
                          <a:srgbClr val="000000"/>
                        </a:solidFill>
                        <a:latin typeface="Arial" pitchFamily="34" charset="0"/>
                        <a:cs typeface="Arial"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857232"/>
            <a:ext cx="8643998" cy="769441"/>
          </a:xfrm>
          <a:prstGeom prst="rect">
            <a:avLst/>
          </a:prstGeom>
        </p:spPr>
        <p:txBody>
          <a:bodyPr wrap="square">
            <a:spAutoFit/>
          </a:bodyPr>
          <a:lstStyle/>
          <a:p>
            <a:pPr algn="just"/>
            <a:r>
              <a:rPr lang="ru-RU" sz="1600"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Медицинская помощь пациентам старше 18 лет, проходящих лекарственную терапию злокачественных новообразований оплачивается с применением коэффициента дифференциации только к доле заработной платы и прочих расходов в составе тарифа согласно формуле:</a:t>
            </a:r>
            <a:endParaRPr lang="ru-RU" sz="1400" dirty="0">
              <a:latin typeface="Times New Roman" pitchFamily="18" charset="0"/>
              <a:cs typeface="Times New Roman" pitchFamily="18" charset="0"/>
            </a:endParaRPr>
          </a:p>
        </p:txBody>
      </p:sp>
      <p:sp>
        <p:nvSpPr>
          <p:cNvPr id="15361" name="Rectangle 1"/>
          <p:cNvSpPr>
            <a:spLocks noChangeArrowheads="1"/>
          </p:cNvSpPr>
          <p:nvPr/>
        </p:nvSpPr>
        <p:spPr bwMode="auto">
          <a:xfrm>
            <a:off x="214282" y="142852"/>
            <a:ext cx="8643998"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Особенности оплаты случаев проведения лекарственной терапии злокачественных новообразований у взрослых</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
        <p:nvSpPr>
          <p:cNvPr id="15363"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15362"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000100" y="1928802"/>
            <a:ext cx="6958061" cy="357190"/>
          </a:xfrm>
          <a:prstGeom prst="rect">
            <a:avLst/>
          </a:prstGeom>
          <a:noFill/>
        </p:spPr>
      </p:pic>
      <p:graphicFrame>
        <p:nvGraphicFramePr>
          <p:cNvPr id="7" name="Таблица 6"/>
          <p:cNvGraphicFramePr>
            <a:graphicFrameLocks noGrp="1"/>
          </p:cNvGraphicFramePr>
          <p:nvPr/>
        </p:nvGraphicFramePr>
        <p:xfrm>
          <a:off x="1000100" y="2714620"/>
          <a:ext cx="7072362" cy="3500460"/>
        </p:xfrm>
        <a:graphic>
          <a:graphicData uri="http://schemas.openxmlformats.org/drawingml/2006/table">
            <a:tbl>
              <a:tblPr/>
              <a:tblGrid>
                <a:gridCol w="1218026"/>
                <a:gridCol w="5854336"/>
              </a:tblGrid>
              <a:tr h="648581">
                <a:tc>
                  <a:txBody>
                    <a:bodyPr/>
                    <a:lstStyle/>
                    <a:p>
                      <a:pPr algn="ctr">
                        <a:lnSpc>
                          <a:spcPct val="107000"/>
                        </a:lnSpc>
                        <a:spcBef>
                          <a:spcPts val="600"/>
                        </a:spcBef>
                        <a:spcAft>
                          <a:spcPts val="0"/>
                        </a:spcAft>
                      </a:pPr>
                      <a:r>
                        <a:rPr lang="ru-RU" sz="1400" dirty="0">
                          <a:latin typeface="Times New Roman"/>
                          <a:ea typeface="Times New Roman"/>
                          <a:cs typeface="Calibri"/>
                        </a:rPr>
                        <a:t>БС</a:t>
                      </a:r>
                      <a:endParaRPr lang="ru-RU" sz="1100" dirty="0">
                        <a:latin typeface="Calibri"/>
                        <a:ea typeface="Times New Roman"/>
                        <a:cs typeface="Calibri"/>
                      </a:endParaRPr>
                    </a:p>
                  </a:txBody>
                  <a:tcPr marL="39370" marR="39370" marT="64770" marB="64770">
                    <a:lnL>
                      <a:noFill/>
                    </a:lnL>
                    <a:lnR>
                      <a:noFill/>
                    </a:lnR>
                    <a:lnT>
                      <a:noFill/>
                    </a:lnT>
                    <a:lnB>
                      <a:noFill/>
                    </a:lnB>
                  </a:tcPr>
                </a:tc>
                <a:tc>
                  <a:txBody>
                    <a:bodyPr/>
                    <a:lstStyle/>
                    <a:p>
                      <a:pPr algn="just">
                        <a:lnSpc>
                          <a:spcPct val="107000"/>
                        </a:lnSpc>
                        <a:spcBef>
                          <a:spcPts val="600"/>
                        </a:spcBef>
                        <a:spcAft>
                          <a:spcPts val="0"/>
                        </a:spcAft>
                      </a:pPr>
                      <a:r>
                        <a:rPr lang="ru-RU" sz="1400" dirty="0">
                          <a:latin typeface="Times New Roman"/>
                          <a:ea typeface="Times New Roman"/>
                          <a:cs typeface="Calibri"/>
                        </a:rPr>
                        <a:t>размер средней стоимости законченного случая лечения </a:t>
                      </a:r>
                      <a:br>
                        <a:rPr lang="ru-RU" sz="1400" dirty="0">
                          <a:latin typeface="Times New Roman"/>
                          <a:ea typeface="Times New Roman"/>
                          <a:cs typeface="Calibri"/>
                        </a:rPr>
                      </a:br>
                      <a:r>
                        <a:rPr lang="ru-RU" sz="1400" dirty="0">
                          <a:latin typeface="Times New Roman"/>
                          <a:ea typeface="Times New Roman"/>
                          <a:cs typeface="Calibri"/>
                        </a:rPr>
                        <a:t>без учета коэффициента дифференциации (базовая ставка), рублей;</a:t>
                      </a:r>
                      <a:endParaRPr lang="ru-RU" sz="1100" dirty="0">
                        <a:latin typeface="Calibri"/>
                        <a:ea typeface="Times New Roman"/>
                        <a:cs typeface="Calibri"/>
                      </a:endParaRPr>
                    </a:p>
                  </a:txBody>
                  <a:tcPr marL="39370" marR="39370" marT="64770" marB="64770">
                    <a:lnL>
                      <a:noFill/>
                    </a:lnL>
                    <a:lnR>
                      <a:noFill/>
                    </a:lnR>
                    <a:lnT>
                      <a:noFill/>
                    </a:lnT>
                    <a:lnB>
                      <a:noFill/>
                    </a:lnB>
                  </a:tcPr>
                </a:tc>
              </a:tr>
              <a:tr h="648581">
                <a:tc>
                  <a:txBody>
                    <a:bodyPr/>
                    <a:lstStyle/>
                    <a:p>
                      <a:pPr algn="ctr">
                        <a:lnSpc>
                          <a:spcPct val="107000"/>
                        </a:lnSpc>
                        <a:spcAft>
                          <a:spcPts val="0"/>
                        </a:spcAft>
                      </a:pPr>
                      <a:r>
                        <a:rPr lang="ru-RU" sz="1400" dirty="0" err="1" smtClean="0">
                          <a:latin typeface="Times New Roman"/>
                          <a:ea typeface="Times New Roman"/>
                          <a:cs typeface="Calibri"/>
                        </a:rPr>
                        <a:t>КЗксг</a:t>
                      </a:r>
                      <a:r>
                        <a:rPr lang="ru-RU" sz="1400" dirty="0" smtClean="0">
                          <a:latin typeface="Times New Roman"/>
                          <a:ea typeface="Times New Roman"/>
                          <a:cs typeface="Calibri"/>
                        </a:rPr>
                        <a:t>/</a:t>
                      </a:r>
                      <a:r>
                        <a:rPr lang="ru-RU" sz="1400" dirty="0" err="1" smtClean="0">
                          <a:latin typeface="Times New Roman"/>
                          <a:ea typeface="Times New Roman"/>
                          <a:cs typeface="Calibri"/>
                        </a:rPr>
                        <a:t>кпг</a:t>
                      </a:r>
                      <a:endParaRPr lang="ru-RU" sz="1400" dirty="0">
                        <a:latin typeface="Times New Roman"/>
                        <a:ea typeface="Times New Roman"/>
                        <a:cs typeface="Calibri"/>
                      </a:endParaRPr>
                    </a:p>
                  </a:txBody>
                  <a:tcPr marL="39370" marR="39370" marT="64770" marB="64770">
                    <a:lnL>
                      <a:noFill/>
                    </a:lnL>
                    <a:lnR>
                      <a:noFill/>
                    </a:lnR>
                    <a:lnT>
                      <a:noFill/>
                    </a:lnT>
                    <a:lnB>
                      <a:noFill/>
                    </a:lnB>
                  </a:tcPr>
                </a:tc>
                <a:tc>
                  <a:txBody>
                    <a:bodyPr/>
                    <a:lstStyle/>
                    <a:p>
                      <a:pPr algn="just">
                        <a:lnSpc>
                          <a:spcPct val="107000"/>
                        </a:lnSpc>
                        <a:spcAft>
                          <a:spcPts val="0"/>
                        </a:spcAft>
                      </a:pPr>
                      <a:r>
                        <a:rPr lang="ru-RU" sz="1400">
                          <a:latin typeface="Times New Roman"/>
                          <a:ea typeface="Times New Roman"/>
                          <a:cs typeface="Calibri"/>
                        </a:rPr>
                        <a:t>коэффициент относительной затратоемкости по КСГ или КПГ, к которой отнесен данный случай госпитализации</a:t>
                      </a:r>
                      <a:endParaRPr lang="ru-RU" sz="1100">
                        <a:latin typeface="Calibri"/>
                        <a:ea typeface="Times New Roman"/>
                        <a:cs typeface="Calibri"/>
                      </a:endParaRPr>
                    </a:p>
                  </a:txBody>
                  <a:tcPr marL="39370" marR="39370" marT="64770" marB="64770">
                    <a:lnL>
                      <a:noFill/>
                    </a:lnL>
                    <a:lnR>
                      <a:noFill/>
                    </a:lnR>
                    <a:lnT>
                      <a:noFill/>
                    </a:lnT>
                    <a:lnB>
                      <a:noFill/>
                    </a:lnB>
                  </a:tcPr>
                </a:tc>
              </a:tr>
              <a:tr h="906136">
                <a:tc>
                  <a:txBody>
                    <a:bodyPr/>
                    <a:lstStyle/>
                    <a:p>
                      <a:pPr algn="ctr">
                        <a:lnSpc>
                          <a:spcPct val="107000"/>
                        </a:lnSpc>
                        <a:spcAft>
                          <a:spcPts val="0"/>
                        </a:spcAft>
                      </a:pPr>
                      <a:r>
                        <a:rPr lang="ru-RU" sz="1400" dirty="0" err="1" smtClean="0">
                          <a:latin typeface="Times New Roman"/>
                          <a:ea typeface="Times New Roman"/>
                          <a:cs typeface="Calibri"/>
                        </a:rPr>
                        <a:t>Дзп</a:t>
                      </a:r>
                      <a:endParaRPr lang="ru-RU" sz="1400" dirty="0">
                        <a:latin typeface="Times New Roman"/>
                        <a:ea typeface="Times New Roman"/>
                        <a:cs typeface="Calibri"/>
                      </a:endParaRPr>
                    </a:p>
                  </a:txBody>
                  <a:tcPr marL="39370" marR="39370" marT="64770" marB="64770">
                    <a:lnL>
                      <a:noFill/>
                    </a:lnL>
                    <a:lnR>
                      <a:noFill/>
                    </a:lnR>
                    <a:lnT>
                      <a:noFill/>
                    </a:lnT>
                    <a:lnB>
                      <a:noFill/>
                    </a:lnB>
                  </a:tcPr>
                </a:tc>
                <a:tc>
                  <a:txBody>
                    <a:bodyPr/>
                    <a:lstStyle/>
                    <a:p>
                      <a:pPr algn="just">
                        <a:lnSpc>
                          <a:spcPct val="107000"/>
                        </a:lnSpc>
                        <a:spcAft>
                          <a:spcPts val="0"/>
                        </a:spcAft>
                      </a:pPr>
                      <a:r>
                        <a:rPr lang="ru-RU" sz="1400" dirty="0">
                          <a:latin typeface="Times New Roman"/>
                          <a:ea typeface="Times New Roman"/>
                          <a:cs typeface="Calibri"/>
                        </a:rPr>
                        <a:t>доля заработной платы и прочих расходов в структуре стоимости КСГ (установленное Приложением 3 к Программе значение, к которому применяется  КД);</a:t>
                      </a:r>
                      <a:endParaRPr lang="ru-RU" sz="1100" dirty="0">
                        <a:latin typeface="Calibri"/>
                        <a:ea typeface="Times New Roman"/>
                        <a:cs typeface="Calibri"/>
                      </a:endParaRPr>
                    </a:p>
                  </a:txBody>
                  <a:tcPr marL="39370" marR="39370" marT="64770" marB="64770">
                    <a:lnL>
                      <a:noFill/>
                    </a:lnL>
                    <a:lnR>
                      <a:noFill/>
                    </a:lnR>
                    <a:lnT>
                      <a:noFill/>
                    </a:lnT>
                    <a:lnB>
                      <a:noFill/>
                    </a:lnB>
                  </a:tcPr>
                </a:tc>
              </a:tr>
              <a:tr h="648581">
                <a:tc>
                  <a:txBody>
                    <a:bodyPr/>
                    <a:lstStyle/>
                    <a:p>
                      <a:pPr algn="ctr">
                        <a:lnSpc>
                          <a:spcPct val="107000"/>
                        </a:lnSpc>
                        <a:spcAft>
                          <a:spcPts val="0"/>
                        </a:spcAft>
                      </a:pPr>
                      <a:r>
                        <a:rPr lang="ru-RU" sz="1400" dirty="0" smtClean="0">
                          <a:latin typeface="Times New Roman"/>
                          <a:ea typeface="Times New Roman"/>
                          <a:cs typeface="Calibri"/>
                        </a:rPr>
                        <a:t>ПК</a:t>
                      </a:r>
                      <a:endParaRPr lang="ru-RU" sz="1400" dirty="0">
                        <a:latin typeface="Times New Roman"/>
                        <a:ea typeface="Times New Roman"/>
                        <a:cs typeface="Calibri"/>
                      </a:endParaRPr>
                    </a:p>
                  </a:txBody>
                  <a:tcPr marL="39370" marR="39370" marT="64770" marB="64770">
                    <a:lnL>
                      <a:noFill/>
                    </a:lnL>
                    <a:lnR>
                      <a:noFill/>
                    </a:lnR>
                    <a:lnT>
                      <a:noFill/>
                    </a:lnT>
                    <a:lnB>
                      <a:noFill/>
                    </a:lnB>
                  </a:tcPr>
                </a:tc>
                <a:tc>
                  <a:txBody>
                    <a:bodyPr/>
                    <a:lstStyle/>
                    <a:p>
                      <a:pPr algn="just">
                        <a:lnSpc>
                          <a:spcPct val="107000"/>
                        </a:lnSpc>
                        <a:spcAft>
                          <a:spcPts val="0"/>
                        </a:spcAft>
                      </a:pPr>
                      <a:r>
                        <a:rPr lang="ru-RU" sz="1400">
                          <a:latin typeface="Times New Roman"/>
                          <a:ea typeface="Times New Roman"/>
                          <a:cs typeface="Calibri"/>
                        </a:rPr>
                        <a:t>поправочный коэффициент оплаты КСГ или КПГ (интегрированный коэффициент, рассчитываемый на региональном уровне);</a:t>
                      </a:r>
                      <a:endParaRPr lang="ru-RU" sz="1100">
                        <a:latin typeface="Calibri"/>
                        <a:ea typeface="Times New Roman"/>
                        <a:cs typeface="Calibri"/>
                      </a:endParaRPr>
                    </a:p>
                  </a:txBody>
                  <a:tcPr marL="39370" marR="39370" marT="64770" marB="64770">
                    <a:lnL>
                      <a:noFill/>
                    </a:lnL>
                    <a:lnR>
                      <a:noFill/>
                    </a:lnR>
                    <a:lnT>
                      <a:noFill/>
                    </a:lnT>
                    <a:lnB>
                      <a:noFill/>
                    </a:lnB>
                  </a:tcPr>
                </a:tc>
              </a:tr>
              <a:tr h="648581">
                <a:tc>
                  <a:txBody>
                    <a:bodyPr/>
                    <a:lstStyle/>
                    <a:p>
                      <a:pPr algn="ctr">
                        <a:lnSpc>
                          <a:spcPct val="107000"/>
                        </a:lnSpc>
                        <a:spcAft>
                          <a:spcPts val="0"/>
                        </a:spcAft>
                      </a:pPr>
                      <a:r>
                        <a:rPr lang="ru-RU" sz="1400">
                          <a:latin typeface="Times New Roman"/>
                          <a:ea typeface="Times New Roman"/>
                          <a:cs typeface="Calibri"/>
                        </a:rPr>
                        <a:t>КД</a:t>
                      </a:r>
                      <a:endParaRPr lang="ru-RU" sz="1100">
                        <a:latin typeface="Calibri"/>
                        <a:ea typeface="Times New Roman"/>
                        <a:cs typeface="Calibri"/>
                      </a:endParaRPr>
                    </a:p>
                  </a:txBody>
                  <a:tcPr marL="39370" marR="39370" marT="64770" marB="64770">
                    <a:lnL>
                      <a:noFill/>
                    </a:lnL>
                    <a:lnR>
                      <a:noFill/>
                    </a:lnR>
                    <a:lnT>
                      <a:noFill/>
                    </a:lnT>
                    <a:lnB>
                      <a:noFill/>
                    </a:lnB>
                  </a:tcPr>
                </a:tc>
                <a:tc>
                  <a:txBody>
                    <a:bodyPr/>
                    <a:lstStyle/>
                    <a:p>
                      <a:pPr algn="just">
                        <a:lnSpc>
                          <a:spcPct val="107000"/>
                        </a:lnSpc>
                        <a:spcAft>
                          <a:spcPts val="0"/>
                        </a:spcAft>
                      </a:pPr>
                      <a:r>
                        <a:rPr lang="ru-RU" sz="1400" dirty="0">
                          <a:latin typeface="Times New Roman"/>
                          <a:ea typeface="Times New Roman"/>
                          <a:cs typeface="Calibri"/>
                        </a:rPr>
                        <a:t>коэффициент дифференциации, рассчитанный в соответствии </a:t>
                      </a:r>
                      <a:br>
                        <a:rPr lang="ru-RU" sz="1400" dirty="0">
                          <a:latin typeface="Times New Roman"/>
                          <a:ea typeface="Times New Roman"/>
                          <a:cs typeface="Calibri"/>
                        </a:rPr>
                      </a:br>
                      <a:r>
                        <a:rPr lang="ru-RU" sz="1400" dirty="0">
                          <a:latin typeface="Times New Roman"/>
                          <a:ea typeface="Times New Roman"/>
                          <a:cs typeface="Calibri"/>
                        </a:rPr>
                        <a:t>с Постановлением № 462.</a:t>
                      </a:r>
                      <a:endParaRPr lang="ru-RU" sz="1100" dirty="0">
                        <a:latin typeface="Calibri"/>
                        <a:ea typeface="Times New Roman"/>
                        <a:cs typeface="Calibri"/>
                      </a:endParaRPr>
                    </a:p>
                  </a:txBody>
                  <a:tcPr marL="39370" marR="39370" marT="64770" marB="64770">
                    <a:lnL>
                      <a:noFill/>
                    </a:lnL>
                    <a:lnR>
                      <a:noFill/>
                    </a:lnR>
                    <a:lnT>
                      <a:noFill/>
                    </a:lnT>
                    <a:lnB>
                      <a:noFill/>
                    </a:lnB>
                  </a:tcPr>
                </a:tc>
              </a:tr>
            </a:tbl>
          </a:graphicData>
        </a:graphic>
      </p:graphicFrame>
      <p:sp>
        <p:nvSpPr>
          <p:cNvPr id="11" name="TextBox 10"/>
          <p:cNvSpPr txBox="1"/>
          <p:nvPr/>
        </p:nvSpPr>
        <p:spPr>
          <a:xfrm>
            <a:off x="8072462" y="2000240"/>
            <a:ext cx="642942" cy="307777"/>
          </a:xfrm>
          <a:prstGeom prst="rect">
            <a:avLst/>
          </a:prstGeom>
          <a:noFill/>
        </p:spPr>
        <p:txBody>
          <a:bodyPr wrap="square" rtlCol="0">
            <a:spAutoFit/>
          </a:bodyPr>
          <a:lstStyle/>
          <a:p>
            <a:r>
              <a:rPr lang="ru-RU" sz="1400" dirty="0" smtClean="0">
                <a:latin typeface="Times New Roman" pitchFamily="18" charset="0"/>
                <a:cs typeface="Times New Roman" pitchFamily="18" charset="0"/>
              </a:rPr>
              <a:t>, где: </a:t>
            </a:r>
            <a:endParaRPr lang="ru-RU" sz="14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906</TotalTime>
  <Words>2278</Words>
  <Application>Microsoft Office PowerPoint</Application>
  <PresentationFormat>Экран (4:3)</PresentationFormat>
  <Paragraphs>348</Paragraphs>
  <Slides>13</Slides>
  <Notes>4</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Новое в Тарифном соглашении на оплату медицинской помощи, оказываемой в объеме ТП ОМС РС(Я) на 2021 год</vt:lpstr>
      <vt:lpstr>Слайд 2</vt:lpstr>
      <vt:lpstr>Слайд 3</vt:lpstr>
      <vt:lpstr>СПОСОБЫ ОПЛАТЫ ПЕРВИЧНОЙ МЕДИКО-САНИТАРНОЙ ПОМОЩИ ЗА СЧЕТ СРЕДСТВ ОМС НА 2021 ГОД  </vt:lpstr>
      <vt:lpstr> НОВОЕ ПО СПОСОБАМ ОПЛАТЫ ПЕРВИЧНОЙ МЕДИКО-САНИТАРНОЙ ПОМОЩИ ЗА СЧЕТ СРЕДСТВ ОМС НА 2021 ГОД</vt:lpstr>
      <vt:lpstr>Слайд 6</vt:lpstr>
      <vt:lpstr>Финансовое обеспечение фельдшерских/фельдшерско-акушерских пунктов в среднем: </vt:lpstr>
      <vt:lpstr>Количество КСГ и групп ВМП в 2020-2021гг.</vt:lpstr>
      <vt:lpstr>Слайд 9</vt:lpstr>
      <vt:lpstr>Слайд 10</vt:lpstr>
      <vt:lpstr>Слайд 11</vt:lpstr>
      <vt:lpstr>Слайд 12</vt:lpstr>
      <vt:lpstr>Слайд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Новое в Тарифном соглашении на оплату медицинской помощи, оказываемой в объеме ТП ОМС РС(Я) на 2021 год</dc:title>
  <dc:creator>Tihonova</dc:creator>
  <cp:lastModifiedBy>Tihonova</cp:lastModifiedBy>
  <cp:revision>68</cp:revision>
  <dcterms:created xsi:type="dcterms:W3CDTF">2021-01-29T01:03:55Z</dcterms:created>
  <dcterms:modified xsi:type="dcterms:W3CDTF">2021-02-03T06:49:17Z</dcterms:modified>
</cp:coreProperties>
</file>